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8"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59" r:id="rId2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6A3"/>
    <a:srgbClr val="671E75"/>
    <a:srgbClr val="7A9A01"/>
    <a:srgbClr val="007A33"/>
    <a:srgbClr val="9BB8D3"/>
    <a:srgbClr val="009CDE"/>
    <a:srgbClr val="003865"/>
    <a:srgbClr val="A6172E"/>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snapToObjects="1">
      <p:cViewPr varScale="1">
        <p:scale>
          <a:sx n="92" d="100"/>
          <a:sy n="92" d="100"/>
        </p:scale>
        <p:origin x="91" y="56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32" tIns="45716" rIns="91432" bIns="45716" rtlCol="0"/>
          <a:lstStyle>
            <a:lvl1pPr algn="r">
              <a:defRPr sz="1200"/>
            </a:lvl1pPr>
          </a:lstStyle>
          <a:p>
            <a:fld id="{C950A3BB-CAF4-1D4E-B3B2-E95D9B9E66DF}" type="datetimeFigureOut">
              <a:rPr lang="en-US" smtClean="0">
                <a:latin typeface="Segoe UI"/>
              </a:rPr>
              <a:t>6/20/2017</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2" tIns="45716" rIns="91432" bIns="45716"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2" tIns="45716" rIns="91432" bIns="45716" rtlCol="0"/>
          <a:lstStyle>
            <a:lvl1pPr algn="r">
              <a:defRPr sz="1200">
                <a:latin typeface="Segoe UI"/>
              </a:defRPr>
            </a:lvl1pPr>
          </a:lstStyle>
          <a:p>
            <a:fld id="{139B48F8-1A14-4941-902A-1D33547A0B6A}" type="datetimeFigureOut">
              <a:rPr lang="en-US" smtClean="0"/>
              <a:pPr/>
              <a:t>6/20/2017</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2" tIns="45716" rIns="91432" bIns="4571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2" tIns="45716" rIns="91432" bIns="45716"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archengineland.com/guide/seo/personalization-search-engine-ranking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archengineland.com/guide/seo/personalization-search-engine-ranking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191020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DB0CB04A-44F5-4D9F-9FE8-37DD632C7517}"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10</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29699"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29700"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1815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A2158033-87C2-473F-A59A-BD4CAB9CFFE3}"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11</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31747"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31748"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Arial" panose="020B0604020202020204" pitchFamily="34" charset="0"/>
              </a:rPr>
              <a:t>This is example is a Pre-Grant publication of an patent application for Compositions, Methods, Apparatus and Systems for Incorporating Bio-derived Materials in Drilling and Hydraulic Fracturing.</a:t>
            </a:r>
          </a:p>
          <a:p>
            <a:endParaRPr lang="en-US" altLang="en-US">
              <a:latin typeface="Arial" panose="020B0604020202020204" pitchFamily="34" charset="0"/>
            </a:endParaRPr>
          </a:p>
          <a:p>
            <a:r>
              <a:rPr lang="en-US" altLang="en-US">
                <a:latin typeface="Arial" panose="020B0604020202020204" pitchFamily="34" charset="0"/>
              </a:rPr>
              <a:t>Definitions</a:t>
            </a:r>
          </a:p>
          <a:p>
            <a:endParaRPr lang="en-US" altLang="en-US">
              <a:latin typeface="Arial" panose="020B0604020202020204" pitchFamily="34" charset="0"/>
            </a:endParaRPr>
          </a:p>
          <a:p>
            <a:r>
              <a:rPr lang="en-US" altLang="en-US">
                <a:latin typeface="Arial" panose="020B0604020202020204" pitchFamily="34" charset="0"/>
              </a:rPr>
              <a:t>Hydraulic Fracturing: Extracting oil or natural gas by injecting a mixture of water, sand or gravel, and certain chemicals under high pressure into well holes in dense rock to create fractures that the sand or gravel holds open, allowing the oil or gas to escape. Also called </a:t>
            </a:r>
            <a:r>
              <a:rPr lang="en-US" altLang="en-US" b="1">
                <a:latin typeface="Arial" panose="020B0604020202020204" pitchFamily="34" charset="0"/>
              </a:rPr>
              <a:t>fracking</a:t>
            </a:r>
            <a:r>
              <a:rPr lang="en-US" altLang="en-US">
                <a:latin typeface="Arial" panose="020B0604020202020204" pitchFamily="34" charset="0"/>
              </a:rPr>
              <a:t>.</a:t>
            </a:r>
          </a:p>
          <a:p>
            <a:endParaRPr lang="en-US" altLang="en-US">
              <a:latin typeface="Arial" panose="020B0604020202020204" pitchFamily="34" charset="0"/>
            </a:endParaRPr>
          </a:p>
          <a:p>
            <a:r>
              <a:rPr lang="en-US" altLang="en-US">
                <a:latin typeface="Arial" panose="020B0604020202020204" pitchFamily="34" charset="0"/>
              </a:rPr>
              <a:t>Hydraulic Fracturing. (2011). In The Editors of the American Heritage Dictionaries &amp; The Editors of the American Heritage Dictionaries (Eds.), </a:t>
            </a:r>
            <a:r>
              <a:rPr lang="en-US" altLang="en-US" i="1">
                <a:latin typeface="Arial" panose="020B0604020202020204" pitchFamily="34" charset="0"/>
              </a:rPr>
              <a:t>The  American Heritage Dictionary of the English language</a:t>
            </a:r>
            <a:r>
              <a:rPr lang="en-US" altLang="en-US">
                <a:latin typeface="Arial" panose="020B0604020202020204" pitchFamily="34" charset="0"/>
              </a:rPr>
              <a:t>. Boston, MA: Houghton Mifflin. Retrieved from http://search.credoreference.com/content/entry/hmdictenglang/hydraulic_fracturing/0 </a:t>
            </a:r>
          </a:p>
          <a:p>
            <a:endParaRPr lang="en-US" altLang="en-US">
              <a:latin typeface="Arial" panose="020B0604020202020204" pitchFamily="34" charset="0"/>
            </a:endParaRPr>
          </a:p>
          <a:p>
            <a:endParaRPr lang="en-US" altLang="en-US">
              <a:latin typeface="Times New Roman" panose="02020603050405020304" pitchFamily="18" charset="0"/>
            </a:endParaRPr>
          </a:p>
        </p:txBody>
      </p:sp>
    </p:spTree>
    <p:extLst>
      <p:ext uri="{BB962C8B-B14F-4D97-AF65-F5344CB8AC3E}">
        <p14:creationId xmlns:p14="http://schemas.microsoft.com/office/powerpoint/2010/main" val="1279991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44AF2CF2-852E-40B8-BF61-B903409B1220}"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12</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33795"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33796"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Times New Roman" panose="02020603050405020304" pitchFamily="18" charset="0"/>
              </a:rPr>
              <a:t>http://www.nist.gov/public_affairs/general_information.cfm</a:t>
            </a:r>
          </a:p>
        </p:txBody>
      </p:sp>
    </p:spTree>
    <p:extLst>
      <p:ext uri="{BB962C8B-B14F-4D97-AF65-F5344CB8AC3E}">
        <p14:creationId xmlns:p14="http://schemas.microsoft.com/office/powerpoint/2010/main" val="245456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1B26C9ED-3CAD-4991-BDF0-F6A055547558}"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13</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35843"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35844"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Times New Roman" panose="02020603050405020304" pitchFamily="18" charset="0"/>
              </a:rPr>
              <a:t>The NIST web page encompasses a wide variety of engineering fields including bioscience, building and fire research, chemistry, telecommunications, information technology, transportation and materials science.  The diversity of information contained ensures it to be a relevant source of information for many patent examiners. </a:t>
            </a:r>
          </a:p>
        </p:txBody>
      </p:sp>
    </p:spTree>
    <p:extLst>
      <p:ext uri="{BB962C8B-B14F-4D97-AF65-F5344CB8AC3E}">
        <p14:creationId xmlns:p14="http://schemas.microsoft.com/office/powerpoint/2010/main" val="340704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D6B8FE1F-B51D-4CA2-AED1-022BFD426878}"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14</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37891"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37892"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3690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BD555215-1344-4B78-92B7-BE54A9A7B3D6}"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15</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39939"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39940"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96431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5C2D385B-D256-48DA-8DC7-334558B5EF87}"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16</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41987"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41988"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b="1">
                <a:latin typeface="Arial" panose="020B0604020202020204" pitchFamily="34" charset="0"/>
              </a:rPr>
              <a:t>Standards in Trade (SIT) </a:t>
            </a:r>
            <a:r>
              <a:rPr lang="en-US" altLang="en-US">
                <a:latin typeface="Arial" panose="020B0604020202020204" pitchFamily="34" charset="0"/>
              </a:rPr>
              <a:t>is a NIST workshop program that provides opportunities for cooperation on topics related to standards, conformity assessment and trade.  SIT workshops are designed to introduce U.S. stakeholders to emerging standards and conformity assessment issues in other countries and regions; identify technical barriers to trade; and provide timely information to foreign officials on U.S. practices in standards, metrology, and conformity assessment.  http://gsi.nist.gov/global/Docs/SIT_workshops.pdf </a:t>
            </a:r>
          </a:p>
          <a:p>
            <a:endParaRPr lang="en-US" altLang="en-US" b="1">
              <a:latin typeface="Arial" panose="020B0604020202020204" pitchFamily="34" charset="0"/>
            </a:endParaRPr>
          </a:p>
          <a:p>
            <a:r>
              <a:rPr lang="en-US" altLang="en-US" b="1">
                <a:latin typeface="Arial" panose="020B0604020202020204" pitchFamily="34" charset="0"/>
              </a:rPr>
              <a:t>Biochar: </a:t>
            </a:r>
            <a:r>
              <a:rPr lang="en-US" altLang="en-US">
                <a:latin typeface="Arial" panose="020B0604020202020204" pitchFamily="34" charset="0"/>
              </a:rPr>
              <a:t>A solid material obtained from thermochemical conversion of biomass in an oxygen-limited environment. Biochar can be used for a range of applications as an agent for soil improvement, improved resource use efficiency, remediation and/or protection against particular environmental pollution and as an avenue for greenhouse gas (GHG) mitigation. In addition, to be recognized as biochar, the material has to pass a number of material property definitions that relate both to its value (e.g., H/Corg ratios relate to the degree of charring and therefore mineralization in soil) and its safety (e.g., heavy metal content).</a:t>
            </a:r>
          </a:p>
          <a:p>
            <a:endParaRPr lang="en-US" altLang="en-US">
              <a:latin typeface="Arial" panose="020B0604020202020204" pitchFamily="34" charset="0"/>
            </a:endParaRPr>
          </a:p>
          <a:p>
            <a:r>
              <a:rPr lang="en-US" altLang="en-US">
                <a:latin typeface="Arial" panose="020B0604020202020204" pitchFamily="34" charset="0"/>
              </a:rPr>
              <a:t>Adapted from: </a:t>
            </a:r>
            <a:r>
              <a:rPr lang="en-US" altLang="en-US" i="1">
                <a:latin typeface="Arial" panose="020B0604020202020204" pitchFamily="34" charset="0"/>
              </a:rPr>
              <a:t>Lehmann, J., and Joseph, S. (2015). Biochar for Environmental Management: An Introduction. In: Biochar for Environmental Management - Science and Technology, 2nd edition. J. Lehmann and S. Joseph (eds.). Routledge.   </a:t>
            </a:r>
            <a:r>
              <a:rPr lang="en-US" altLang="en-US">
                <a:latin typeface="Arial" panose="020B0604020202020204" pitchFamily="34" charset="0"/>
              </a:rPr>
              <a:t>http://www.biochar-international.org/definitions </a:t>
            </a:r>
          </a:p>
        </p:txBody>
      </p:sp>
    </p:spTree>
    <p:extLst>
      <p:ext uri="{BB962C8B-B14F-4D97-AF65-F5344CB8AC3E}">
        <p14:creationId xmlns:p14="http://schemas.microsoft.com/office/powerpoint/2010/main" val="3363774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DAFFE752-6741-4ADE-974D-E5CF3BCB1E03}"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17</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44035"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44036"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Arial" panose="020B0604020202020204" pitchFamily="34" charset="0"/>
              </a:rPr>
              <a:t>https://scholar.google.com/intl/en/scholar/about.html</a:t>
            </a:r>
          </a:p>
        </p:txBody>
      </p:sp>
    </p:spTree>
    <p:extLst>
      <p:ext uri="{BB962C8B-B14F-4D97-AF65-F5344CB8AC3E}">
        <p14:creationId xmlns:p14="http://schemas.microsoft.com/office/powerpoint/2010/main" val="2357950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4E0FF53B-1C5C-4B22-88C1-0242C6CCD028}"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18</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46083"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46084"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endParaRPr>
          </a:p>
        </p:txBody>
      </p:sp>
    </p:spTree>
    <p:extLst>
      <p:ext uri="{BB962C8B-B14F-4D97-AF65-F5344CB8AC3E}">
        <p14:creationId xmlns:p14="http://schemas.microsoft.com/office/powerpoint/2010/main" val="755867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88CA735D-5208-4836-A636-F32356BD461C}"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19</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48131"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48132"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Arial" panose="020B0604020202020204" pitchFamily="34" charset="0"/>
              </a:rPr>
              <a:t>ScienceResearch.com information links</a:t>
            </a:r>
          </a:p>
          <a:p>
            <a:r>
              <a:rPr lang="en-US" altLang="en-US">
                <a:latin typeface="Arial" panose="020B0604020202020204" pitchFamily="34" charset="0"/>
              </a:rPr>
              <a:t>http://scienceresearch.com/scienceresearch/images/about.pdf </a:t>
            </a:r>
          </a:p>
          <a:p>
            <a:r>
              <a:rPr lang="en-US" altLang="en-US">
                <a:latin typeface="Times New Roman" panose="02020603050405020304" pitchFamily="18" charset="0"/>
              </a:rPr>
              <a:t>http://scienceresearch.com/scienceresearch/faq.html </a:t>
            </a:r>
          </a:p>
        </p:txBody>
      </p:sp>
    </p:spTree>
    <p:extLst>
      <p:ext uri="{BB962C8B-B14F-4D97-AF65-F5344CB8AC3E}">
        <p14:creationId xmlns:p14="http://schemas.microsoft.com/office/powerpoint/2010/main" val="158126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155723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2D5C4F7E-BA25-4F36-80BC-02F8E5E92906}"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20</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50179"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50180"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endParaRPr>
          </a:p>
          <a:p>
            <a:endParaRPr lang="en-US" altLang="en-US">
              <a:latin typeface="Arial" panose="020B0604020202020204" pitchFamily="34" charset="0"/>
            </a:endParaRPr>
          </a:p>
          <a:p>
            <a:pPr>
              <a:lnSpc>
                <a:spcPct val="90000"/>
              </a:lnSpc>
            </a:pPr>
            <a:r>
              <a:rPr lang="en-US" altLang="en-US" sz="2800">
                <a:latin typeface="Arial" panose="020B0604020202020204" pitchFamily="34" charset="0"/>
              </a:rPr>
              <a:t>These tips will work with any of the DeepWeb Technology websites.</a:t>
            </a:r>
          </a:p>
          <a:p>
            <a:pPr lvl="1">
              <a:lnSpc>
                <a:spcPct val="90000"/>
              </a:lnSpc>
            </a:pPr>
            <a:r>
              <a:rPr lang="en-US" altLang="en-US" sz="2400">
                <a:latin typeface="Arial" panose="020B0604020202020204" pitchFamily="34" charset="0"/>
              </a:rPr>
              <a:t>Scienceresearch.com, Biznar, Mednar, Worldwidescience, etc. </a:t>
            </a:r>
          </a:p>
          <a:p>
            <a:pPr lvl="1">
              <a:lnSpc>
                <a:spcPct val="90000"/>
              </a:lnSpc>
            </a:pPr>
            <a:r>
              <a:rPr lang="en-US" altLang="en-US" sz="2400">
                <a:latin typeface="Arial" panose="020B0604020202020204" pitchFamily="34" charset="0"/>
              </a:rPr>
              <a:t>Science.gov, Science Accelerator, Scitopia, etc.</a:t>
            </a:r>
          </a:p>
          <a:p>
            <a:endParaRPr lang="en-US" altLang="en-US">
              <a:latin typeface="Arial" panose="020B0604020202020204" pitchFamily="34" charset="0"/>
            </a:endParaRPr>
          </a:p>
          <a:p>
            <a:endParaRPr lang="en-US" altLang="en-US">
              <a:latin typeface="Times New Roman" panose="02020603050405020304" pitchFamily="18" charset="0"/>
            </a:endParaRPr>
          </a:p>
        </p:txBody>
      </p:sp>
    </p:spTree>
    <p:extLst>
      <p:ext uri="{BB962C8B-B14F-4D97-AF65-F5344CB8AC3E}">
        <p14:creationId xmlns:p14="http://schemas.microsoft.com/office/powerpoint/2010/main" val="151572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8F91B8F9-D476-4C65-8641-9F37B8909BB9}"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21</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52227"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52228"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endParaRPr>
          </a:p>
          <a:p>
            <a:pPr>
              <a:lnSpc>
                <a:spcPct val="90000"/>
              </a:lnSpc>
            </a:pPr>
            <a:r>
              <a:rPr lang="en-US" altLang="en-US">
                <a:latin typeface="Arial" panose="020B0604020202020204" pitchFamily="34" charset="0"/>
              </a:rPr>
              <a:t> ScienceResearch.com is a Deep Web Technologies search engine that retrieves results over 300 authoritative science and technology collections, and searches the Deep Web. Each search is done in real-time and duplicate results are removed.</a:t>
            </a:r>
          </a:p>
          <a:p>
            <a:r>
              <a:rPr lang="en-US" altLang="en-US">
                <a:latin typeface="Arial" panose="020B0604020202020204" pitchFamily="34" charset="0"/>
              </a:rPr>
              <a:t>http://scienceresearch.com/scienceresearch/images/about.pdf </a:t>
            </a:r>
          </a:p>
          <a:p>
            <a:endParaRPr lang="en-US" altLang="en-US">
              <a:latin typeface="Times New Roman" panose="02020603050405020304" pitchFamily="18" charset="0"/>
            </a:endParaRPr>
          </a:p>
        </p:txBody>
      </p:sp>
    </p:spTree>
    <p:extLst>
      <p:ext uri="{BB962C8B-B14F-4D97-AF65-F5344CB8AC3E}">
        <p14:creationId xmlns:p14="http://schemas.microsoft.com/office/powerpoint/2010/main" val="377017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6F7FAE68-BA8B-4D68-96BF-FE8607FAC729}"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22</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54275"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54276"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48746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a:latin typeface="Arial" panose="020B0604020202020204" pitchFamily="34" charset="0"/>
              </a:rPr>
              <a:t>ScienceResearch.com Advanced Search shows available field searches and selectable Featured Collections, such as Science.gov, WorldWideScience.org, Patents and Science News.  Scitopia and E-Print Network have been discontinued.  Collections may also be selected by Category, such as energy.</a:t>
            </a:r>
          </a:p>
        </p:txBody>
      </p:sp>
      <p:sp>
        <p:nvSpPr>
          <p:cNvPr id="56324" name="Slide Number Placeholder 3"/>
          <p:cNvSpPr>
            <a:spLocks noGrp="1"/>
          </p:cNvSpPr>
          <p:nvPr>
            <p:ph type="sldNum" sz="quarter" idx="5"/>
          </p:nvPr>
        </p:nvSpPr>
        <p:spPr>
          <a:noFill/>
        </p:spPr>
        <p:txBody>
          <a:bodyPr/>
          <a:lstStyle>
            <a:lvl1pPr defTabSz="922255">
              <a:defRPr sz="1200">
                <a:solidFill>
                  <a:schemeClr val="tx1"/>
                </a:solidFill>
                <a:latin typeface="Arial" panose="020B0604020202020204" pitchFamily="34" charset="0"/>
              </a:defRPr>
            </a:lvl1pPr>
            <a:lvl2pPr marL="742883" indent="-285724" defTabSz="922255">
              <a:defRPr sz="1200">
                <a:solidFill>
                  <a:schemeClr val="tx1"/>
                </a:solidFill>
                <a:latin typeface="Arial" panose="020B0604020202020204" pitchFamily="34" charset="0"/>
              </a:defRPr>
            </a:lvl2pPr>
            <a:lvl3pPr marL="1142898" indent="-228580" defTabSz="922255">
              <a:defRPr sz="1200">
                <a:solidFill>
                  <a:schemeClr val="tx1"/>
                </a:solidFill>
                <a:latin typeface="Arial" panose="020B0604020202020204" pitchFamily="34" charset="0"/>
              </a:defRPr>
            </a:lvl3pPr>
            <a:lvl4pPr marL="1600057" indent="-228580" defTabSz="922255">
              <a:defRPr sz="1200">
                <a:solidFill>
                  <a:schemeClr val="tx1"/>
                </a:solidFill>
                <a:latin typeface="Arial" panose="020B0604020202020204" pitchFamily="34" charset="0"/>
              </a:defRPr>
            </a:lvl4pPr>
            <a:lvl5pPr marL="2057217" indent="-228580" defTabSz="922255">
              <a:defRPr sz="1200">
                <a:solidFill>
                  <a:schemeClr val="tx1"/>
                </a:solidFill>
                <a:latin typeface="Arial" panose="020B0604020202020204" pitchFamily="34" charset="0"/>
              </a:defRPr>
            </a:lvl5pPr>
            <a:lvl6pPr marL="2514376" indent="-228580" defTabSz="922255" eaLnBrk="0" fontAlgn="base" hangingPunct="0">
              <a:spcBef>
                <a:spcPct val="0"/>
              </a:spcBef>
              <a:spcAft>
                <a:spcPct val="0"/>
              </a:spcAft>
              <a:defRPr sz="1200">
                <a:solidFill>
                  <a:schemeClr val="tx1"/>
                </a:solidFill>
                <a:latin typeface="Arial" panose="020B0604020202020204" pitchFamily="34" charset="0"/>
              </a:defRPr>
            </a:lvl6pPr>
            <a:lvl7pPr marL="2971535" indent="-228580" defTabSz="922255" eaLnBrk="0" fontAlgn="base" hangingPunct="0">
              <a:spcBef>
                <a:spcPct val="0"/>
              </a:spcBef>
              <a:spcAft>
                <a:spcPct val="0"/>
              </a:spcAft>
              <a:defRPr sz="1200">
                <a:solidFill>
                  <a:schemeClr val="tx1"/>
                </a:solidFill>
                <a:latin typeface="Arial" panose="020B0604020202020204" pitchFamily="34" charset="0"/>
              </a:defRPr>
            </a:lvl7pPr>
            <a:lvl8pPr marL="3428695" indent="-228580" defTabSz="922255" eaLnBrk="0" fontAlgn="base" hangingPunct="0">
              <a:spcBef>
                <a:spcPct val="0"/>
              </a:spcBef>
              <a:spcAft>
                <a:spcPct val="0"/>
              </a:spcAft>
              <a:defRPr sz="1200">
                <a:solidFill>
                  <a:schemeClr val="tx1"/>
                </a:solidFill>
                <a:latin typeface="Arial" panose="020B0604020202020204" pitchFamily="34" charset="0"/>
              </a:defRPr>
            </a:lvl8pPr>
            <a:lvl9pPr marL="3885854" indent="-228580" defTabSz="922255" eaLnBrk="0" fontAlgn="base" hangingPunct="0">
              <a:spcBef>
                <a:spcPct val="0"/>
              </a:spcBef>
              <a:spcAft>
                <a:spcPct val="0"/>
              </a:spcAft>
              <a:defRPr sz="1200">
                <a:solidFill>
                  <a:schemeClr val="tx1"/>
                </a:solidFill>
                <a:latin typeface="Arial" panose="020B0604020202020204" pitchFamily="34" charset="0"/>
              </a:defRPr>
            </a:lvl9pPr>
          </a:lstStyle>
          <a:p>
            <a:fld id="{7D1D929C-C121-4401-B3DF-EDB1EBB6FC97}" type="slidenum">
              <a:rPr lang="en-US" altLang="en-US" smtClean="0"/>
              <a:pPr/>
              <a:t>23</a:t>
            </a:fld>
            <a:endParaRPr lang="en-US" altLang="en-US"/>
          </a:p>
        </p:txBody>
      </p:sp>
    </p:spTree>
    <p:extLst>
      <p:ext uri="{BB962C8B-B14F-4D97-AF65-F5344CB8AC3E}">
        <p14:creationId xmlns:p14="http://schemas.microsoft.com/office/powerpoint/2010/main" val="1720750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540162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22255">
              <a:spcBef>
                <a:spcPct val="30000"/>
              </a:spcBef>
              <a:defRPr sz="1200">
                <a:solidFill>
                  <a:schemeClr val="tx1"/>
                </a:solidFill>
                <a:latin typeface="Arial" panose="020B0604020202020204" pitchFamily="34" charset="0"/>
              </a:defRPr>
            </a:lvl1pPr>
            <a:lvl2pPr marL="707962" indent="-271439" defTabSz="922255">
              <a:spcBef>
                <a:spcPct val="30000"/>
              </a:spcBef>
              <a:defRPr sz="1200">
                <a:solidFill>
                  <a:schemeClr val="tx1"/>
                </a:solidFill>
                <a:latin typeface="Arial" panose="020B0604020202020204" pitchFamily="34" charset="0"/>
              </a:defRPr>
            </a:lvl2pPr>
            <a:lvl3pPr marL="1090516" indent="-217469" defTabSz="922255">
              <a:spcBef>
                <a:spcPct val="30000"/>
              </a:spcBef>
              <a:defRPr sz="1200">
                <a:solidFill>
                  <a:schemeClr val="tx1"/>
                </a:solidFill>
                <a:latin typeface="Arial" panose="020B0604020202020204" pitchFamily="34" charset="0"/>
              </a:defRPr>
            </a:lvl3pPr>
            <a:lvl4pPr marL="1527039" indent="-217469" defTabSz="922255">
              <a:spcBef>
                <a:spcPct val="30000"/>
              </a:spcBef>
              <a:defRPr sz="1200">
                <a:solidFill>
                  <a:schemeClr val="tx1"/>
                </a:solidFill>
                <a:latin typeface="Arial" panose="020B0604020202020204" pitchFamily="34" charset="0"/>
              </a:defRPr>
            </a:lvl4pPr>
            <a:lvl5pPr marL="1963563" indent="-217469" defTabSz="922255">
              <a:spcBef>
                <a:spcPct val="30000"/>
              </a:spcBef>
              <a:defRPr sz="1200">
                <a:solidFill>
                  <a:schemeClr val="tx1"/>
                </a:solidFill>
                <a:latin typeface="Arial" panose="020B0604020202020204" pitchFamily="34" charset="0"/>
              </a:defRPr>
            </a:lvl5pPr>
            <a:lvl6pPr marL="2420723" indent="-217469" defTabSz="922255" eaLnBrk="0" fontAlgn="base" hangingPunct="0">
              <a:spcBef>
                <a:spcPct val="30000"/>
              </a:spcBef>
              <a:spcAft>
                <a:spcPct val="0"/>
              </a:spcAft>
              <a:defRPr sz="1200">
                <a:solidFill>
                  <a:schemeClr val="tx1"/>
                </a:solidFill>
                <a:latin typeface="Arial" panose="020B0604020202020204" pitchFamily="34" charset="0"/>
              </a:defRPr>
            </a:lvl6pPr>
            <a:lvl7pPr marL="2877882" indent="-217469" defTabSz="922255" eaLnBrk="0" fontAlgn="base" hangingPunct="0">
              <a:spcBef>
                <a:spcPct val="30000"/>
              </a:spcBef>
              <a:spcAft>
                <a:spcPct val="0"/>
              </a:spcAft>
              <a:defRPr sz="1200">
                <a:solidFill>
                  <a:schemeClr val="tx1"/>
                </a:solidFill>
                <a:latin typeface="Arial" panose="020B0604020202020204" pitchFamily="34" charset="0"/>
              </a:defRPr>
            </a:lvl7pPr>
            <a:lvl8pPr marL="3335041" indent="-217469" defTabSz="922255" eaLnBrk="0" fontAlgn="base" hangingPunct="0">
              <a:spcBef>
                <a:spcPct val="30000"/>
              </a:spcBef>
              <a:spcAft>
                <a:spcPct val="0"/>
              </a:spcAft>
              <a:defRPr sz="1200">
                <a:solidFill>
                  <a:schemeClr val="tx1"/>
                </a:solidFill>
                <a:latin typeface="Arial" panose="020B0604020202020204" pitchFamily="34" charset="0"/>
              </a:defRPr>
            </a:lvl8pPr>
            <a:lvl9pPr marL="3792200" indent="-217469" defTabSz="92225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9554DB-B205-47AD-B8C7-8484CF5A19CE}" type="slidenum">
              <a:rPr lang="en-US" altLang="en-US" sz="1100"/>
              <a:pPr>
                <a:spcBef>
                  <a:spcPct val="0"/>
                </a:spcBef>
              </a:pPr>
              <a:t>25</a:t>
            </a:fld>
            <a:endParaRPr lang="en-US" altLang="en-US" sz="11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This closing slide includes the United States Patent and Trademark Office Seal, the Office of Patent Information Management logo, and the Scientific and Technical Information Center logo.</a:t>
            </a:r>
          </a:p>
        </p:txBody>
      </p:sp>
    </p:spTree>
    <p:extLst>
      <p:ext uri="{BB962C8B-B14F-4D97-AF65-F5344CB8AC3E}">
        <p14:creationId xmlns:p14="http://schemas.microsoft.com/office/powerpoint/2010/main" val="4233934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97170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defTabSz="922255">
              <a:defRPr sz="1200">
                <a:solidFill>
                  <a:schemeClr val="tx1"/>
                </a:solidFill>
                <a:latin typeface="Arial" panose="020B0604020202020204" pitchFamily="34" charset="0"/>
              </a:defRPr>
            </a:lvl1pPr>
            <a:lvl2pPr marL="742883" indent="-285724" defTabSz="922255">
              <a:defRPr sz="1200">
                <a:solidFill>
                  <a:schemeClr val="tx1"/>
                </a:solidFill>
                <a:latin typeface="Arial" panose="020B0604020202020204" pitchFamily="34" charset="0"/>
              </a:defRPr>
            </a:lvl2pPr>
            <a:lvl3pPr marL="1142898" indent="-228580" defTabSz="922255">
              <a:defRPr sz="1200">
                <a:solidFill>
                  <a:schemeClr val="tx1"/>
                </a:solidFill>
                <a:latin typeface="Arial" panose="020B0604020202020204" pitchFamily="34" charset="0"/>
              </a:defRPr>
            </a:lvl3pPr>
            <a:lvl4pPr marL="1600057" indent="-228580" defTabSz="922255">
              <a:defRPr sz="1200">
                <a:solidFill>
                  <a:schemeClr val="tx1"/>
                </a:solidFill>
                <a:latin typeface="Arial" panose="020B0604020202020204" pitchFamily="34" charset="0"/>
              </a:defRPr>
            </a:lvl4pPr>
            <a:lvl5pPr marL="2057217" indent="-228580" defTabSz="922255">
              <a:defRPr sz="1200">
                <a:solidFill>
                  <a:schemeClr val="tx1"/>
                </a:solidFill>
                <a:latin typeface="Arial" panose="020B0604020202020204" pitchFamily="34" charset="0"/>
              </a:defRPr>
            </a:lvl5pPr>
            <a:lvl6pPr marL="2514376" indent="-228580" defTabSz="922255" eaLnBrk="0" fontAlgn="base" hangingPunct="0">
              <a:spcBef>
                <a:spcPct val="0"/>
              </a:spcBef>
              <a:spcAft>
                <a:spcPct val="0"/>
              </a:spcAft>
              <a:defRPr sz="1200">
                <a:solidFill>
                  <a:schemeClr val="tx1"/>
                </a:solidFill>
                <a:latin typeface="Arial" panose="020B0604020202020204" pitchFamily="34" charset="0"/>
              </a:defRPr>
            </a:lvl6pPr>
            <a:lvl7pPr marL="2971535" indent="-228580" defTabSz="922255" eaLnBrk="0" fontAlgn="base" hangingPunct="0">
              <a:spcBef>
                <a:spcPct val="0"/>
              </a:spcBef>
              <a:spcAft>
                <a:spcPct val="0"/>
              </a:spcAft>
              <a:defRPr sz="1200">
                <a:solidFill>
                  <a:schemeClr val="tx1"/>
                </a:solidFill>
                <a:latin typeface="Arial" panose="020B0604020202020204" pitchFamily="34" charset="0"/>
              </a:defRPr>
            </a:lvl7pPr>
            <a:lvl8pPr marL="3428695" indent="-228580" defTabSz="922255" eaLnBrk="0" fontAlgn="base" hangingPunct="0">
              <a:spcBef>
                <a:spcPct val="0"/>
              </a:spcBef>
              <a:spcAft>
                <a:spcPct val="0"/>
              </a:spcAft>
              <a:defRPr sz="1200">
                <a:solidFill>
                  <a:schemeClr val="tx1"/>
                </a:solidFill>
                <a:latin typeface="Arial" panose="020B0604020202020204" pitchFamily="34" charset="0"/>
              </a:defRPr>
            </a:lvl8pPr>
            <a:lvl9pPr marL="3885854" indent="-228580" defTabSz="922255" eaLnBrk="0" fontAlgn="base" hangingPunct="0">
              <a:spcBef>
                <a:spcPct val="0"/>
              </a:spcBef>
              <a:spcAft>
                <a:spcPct val="0"/>
              </a:spcAft>
              <a:defRPr sz="1200">
                <a:solidFill>
                  <a:schemeClr val="tx1"/>
                </a:solidFill>
                <a:latin typeface="Arial" panose="020B0604020202020204" pitchFamily="34" charset="0"/>
              </a:defRPr>
            </a:lvl9pPr>
          </a:lstStyle>
          <a:p>
            <a:fld id="{8167750F-CDF8-479F-AF7D-A1CC10E46275}" type="slidenum">
              <a:rPr lang="en-US" altLang="en-US" smtClean="0"/>
              <a:pPr/>
              <a:t>3</a:t>
            </a:fld>
            <a:endParaRPr lang="en-US" altLang="en-US"/>
          </a:p>
        </p:txBody>
      </p:sp>
    </p:spTree>
    <p:extLst>
      <p:ext uri="{BB962C8B-B14F-4D97-AF65-F5344CB8AC3E}">
        <p14:creationId xmlns:p14="http://schemas.microsoft.com/office/powerpoint/2010/main" val="360563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80874F19-C45E-4286-9B62-AB7771221D9B}"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4</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19459"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20484" name="Rectangle 2"/>
          <p:cNvSpPr>
            <a:spLocks noGrp="1" noChangeArrowheads="1"/>
          </p:cNvSpPr>
          <p:nvPr>
            <p:ph type="body" idx="1"/>
          </p:nvPr>
        </p:nvSpPr>
        <p:spPr>
          <a:xfrm>
            <a:off x="746125" y="4595814"/>
            <a:ext cx="5957888" cy="43529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01539">
              <a:lnSpc>
                <a:spcPct val="101000"/>
              </a:lnSpc>
              <a:buSzPct val="45000"/>
              <a:tabLst>
                <a:tab pos="680913" algn="l"/>
                <a:tab pos="1361824" algn="l"/>
                <a:tab pos="2042736" algn="l"/>
                <a:tab pos="2723648" algn="l"/>
                <a:tab pos="3404561" algn="l"/>
                <a:tab pos="4085472" algn="l"/>
                <a:tab pos="4766384" algn="l"/>
                <a:tab pos="5447296" algn="l"/>
                <a:tab pos="6128209" algn="l"/>
                <a:tab pos="6809120" algn="l"/>
                <a:tab pos="7490033" algn="l"/>
                <a:tab pos="8170945" algn="l"/>
              </a:tabLst>
              <a:defRPr/>
            </a:pPr>
            <a:endParaRPr lang="en-US" altLang="en-US" dirty="0"/>
          </a:p>
          <a:p>
            <a:pPr marL="101539">
              <a:lnSpc>
                <a:spcPct val="101000"/>
              </a:lnSpc>
              <a:buSzPct val="45000"/>
              <a:tabLst>
                <a:tab pos="680913" algn="l"/>
                <a:tab pos="1361824" algn="l"/>
                <a:tab pos="2042736" algn="l"/>
                <a:tab pos="2723648" algn="l"/>
                <a:tab pos="3404561" algn="l"/>
                <a:tab pos="4085472" algn="l"/>
                <a:tab pos="4766384" algn="l"/>
                <a:tab pos="5447296" algn="l"/>
                <a:tab pos="6128209" algn="l"/>
                <a:tab pos="6809120" algn="l"/>
                <a:tab pos="7490033" algn="l"/>
                <a:tab pos="8170945" algn="l"/>
              </a:tabLst>
              <a:defRPr/>
            </a:pPr>
            <a:r>
              <a:rPr lang="en-US" altLang="en-US" dirty="0"/>
              <a:t>Filter Bubble definition – PC Magazine</a:t>
            </a:r>
          </a:p>
          <a:p>
            <a:pPr marL="101539">
              <a:lnSpc>
                <a:spcPct val="101000"/>
              </a:lnSpc>
              <a:buSzPct val="45000"/>
              <a:tabLst>
                <a:tab pos="680913" algn="l"/>
                <a:tab pos="1361824" algn="l"/>
                <a:tab pos="2042736" algn="l"/>
                <a:tab pos="2723648" algn="l"/>
                <a:tab pos="3404561" algn="l"/>
                <a:tab pos="4085472" algn="l"/>
                <a:tab pos="4766384" algn="l"/>
                <a:tab pos="5447296" algn="l"/>
                <a:tab pos="6128209" algn="l"/>
                <a:tab pos="6809120" algn="l"/>
                <a:tab pos="7490033" algn="l"/>
                <a:tab pos="8170945" algn="l"/>
              </a:tabLst>
              <a:defRPr/>
            </a:pPr>
            <a:r>
              <a:rPr lang="en-US" altLang="en-US" dirty="0"/>
              <a:t>The introduction to Pariser’s book  highlights Google's December 2009 announcement that it would start using some 57 signals to determine the results it reports to users.</a:t>
            </a:r>
          </a:p>
          <a:p>
            <a:pPr marL="101539">
              <a:lnSpc>
                <a:spcPct val="101000"/>
              </a:lnSpc>
              <a:buSzPct val="45000"/>
              <a:tabLst>
                <a:tab pos="680913" algn="l"/>
                <a:tab pos="1361824" algn="l"/>
                <a:tab pos="2042736" algn="l"/>
                <a:tab pos="2723648" algn="l"/>
                <a:tab pos="3404561" algn="l"/>
                <a:tab pos="4085472" algn="l"/>
                <a:tab pos="4766384" algn="l"/>
                <a:tab pos="5447296" algn="l"/>
                <a:tab pos="6128209" algn="l"/>
                <a:tab pos="6809120" algn="l"/>
                <a:tab pos="7490033" algn="l"/>
                <a:tab pos="8170945" algn="l"/>
              </a:tabLst>
              <a:defRPr/>
            </a:pPr>
            <a:r>
              <a:rPr lang="en-US" altLang="en-US" dirty="0"/>
              <a:t>http://www.pcmag.com/encyclopedia/term/64417/filter-bubble  </a:t>
            </a:r>
          </a:p>
          <a:p>
            <a:pPr marL="101539">
              <a:lnSpc>
                <a:spcPct val="101000"/>
              </a:lnSpc>
              <a:buSzPct val="45000"/>
              <a:tabLst>
                <a:tab pos="680913" algn="l"/>
                <a:tab pos="1361824" algn="l"/>
                <a:tab pos="2042736" algn="l"/>
                <a:tab pos="2723648" algn="l"/>
                <a:tab pos="3404561" algn="l"/>
                <a:tab pos="4085472" algn="l"/>
                <a:tab pos="4766384" algn="l"/>
                <a:tab pos="5447296" algn="l"/>
                <a:tab pos="6128209" algn="l"/>
                <a:tab pos="6809120" algn="l"/>
                <a:tab pos="7490033" algn="l"/>
                <a:tab pos="8170945" algn="l"/>
              </a:tabLst>
              <a:defRPr/>
            </a:pPr>
            <a:r>
              <a:rPr lang="en-US" dirty="0"/>
              <a:t>Copyright © 1981- 2016 , The Computer Language Company Inc. </a:t>
            </a:r>
            <a:endParaRPr lang="en-US" altLang="en-US" dirty="0"/>
          </a:p>
          <a:p>
            <a:pPr marL="406158" indent="-304619">
              <a:lnSpc>
                <a:spcPct val="101000"/>
              </a:lnSpc>
              <a:buSzPct val="45000"/>
              <a:buFont typeface="Wingdings" panose="05000000000000000000" pitchFamily="2" charset="2"/>
              <a:buChar char=""/>
              <a:tabLst>
                <a:tab pos="680913" algn="l"/>
                <a:tab pos="1361824" algn="l"/>
                <a:tab pos="2042736" algn="l"/>
                <a:tab pos="2723648" algn="l"/>
                <a:tab pos="3404561" algn="l"/>
                <a:tab pos="4085472" algn="l"/>
                <a:tab pos="4766384" algn="l"/>
                <a:tab pos="5447296" algn="l"/>
                <a:tab pos="6128209" algn="l"/>
                <a:tab pos="6809120" algn="l"/>
                <a:tab pos="7490033" algn="l"/>
                <a:tab pos="8170945" algn="l"/>
              </a:tabLst>
              <a:defRPr/>
            </a:pPr>
            <a:endParaRPr lang="en-US" altLang="en-US" dirty="0"/>
          </a:p>
          <a:p>
            <a:pPr marL="101539">
              <a:lnSpc>
                <a:spcPct val="101000"/>
              </a:lnSpc>
              <a:buSzPct val="45000"/>
              <a:tabLst>
                <a:tab pos="680913" algn="l"/>
                <a:tab pos="1361824" algn="l"/>
                <a:tab pos="2042736" algn="l"/>
                <a:tab pos="2723648" algn="l"/>
                <a:tab pos="3404561" algn="l"/>
                <a:tab pos="4085472" algn="l"/>
                <a:tab pos="4766384" algn="l"/>
                <a:tab pos="5447296" algn="l"/>
                <a:tab pos="6128209" algn="l"/>
                <a:tab pos="6809120" algn="l"/>
                <a:tab pos="7490033" algn="l"/>
                <a:tab pos="8170945" algn="l"/>
              </a:tabLst>
              <a:defRPr/>
            </a:pPr>
            <a:r>
              <a:rPr lang="en-US" altLang="en-US" dirty="0"/>
              <a:t>Filter Bubble definition - Techopedia</a:t>
            </a:r>
          </a:p>
          <a:p>
            <a:pPr marL="101539">
              <a:lnSpc>
                <a:spcPct val="101000"/>
              </a:lnSpc>
              <a:buSzPct val="45000"/>
              <a:tabLst>
                <a:tab pos="680913" algn="l"/>
                <a:tab pos="1361824" algn="l"/>
                <a:tab pos="2042736" algn="l"/>
                <a:tab pos="2723648" algn="l"/>
                <a:tab pos="3404561" algn="l"/>
                <a:tab pos="4085472" algn="l"/>
                <a:tab pos="4766384" algn="l"/>
                <a:tab pos="5447296" algn="l"/>
                <a:tab pos="6128209" algn="l"/>
                <a:tab pos="6809120" algn="l"/>
                <a:tab pos="7490033" algn="l"/>
                <a:tab pos="8170945" algn="l"/>
              </a:tabLst>
              <a:defRPr/>
            </a:pPr>
            <a:r>
              <a:rPr lang="en-US" altLang="en-US" dirty="0"/>
              <a:t>https://www.techopedia.com/definition/28556/filter-bubble</a:t>
            </a:r>
          </a:p>
          <a:p>
            <a:pPr>
              <a:defRP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2781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B70A78C3-79E5-4040-A848-DF5EC861FFA0}"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5</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21507"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21508"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Arial" panose="020B0604020202020204" pitchFamily="34" charset="0"/>
              </a:rPr>
              <a:t>Instructor note: Two people using the same search query retrieve a different sequence of results.  </a:t>
            </a:r>
          </a:p>
          <a:p>
            <a:endParaRPr lang="en-US" altLang="en-US">
              <a:latin typeface="Arial" panose="020B0604020202020204" pitchFamily="34" charset="0"/>
            </a:endParaRPr>
          </a:p>
          <a:p>
            <a:r>
              <a:rPr lang="en-US" altLang="en-US">
                <a:latin typeface="Arial" panose="020B0604020202020204" pitchFamily="34" charset="0"/>
              </a:rPr>
              <a:t>Hydraulic Fracturing definition:  Extracting oil or natural gas by injecting a mixture of water, sand or gravel, and certain chemicals under high pressure into well holes in dense rock to create fractures that the sand or gravel holds open, allowing the oil or gas to escape. Also called </a:t>
            </a:r>
            <a:r>
              <a:rPr lang="en-US" altLang="en-US" b="1">
                <a:latin typeface="Arial" panose="020B0604020202020204" pitchFamily="34" charset="0"/>
              </a:rPr>
              <a:t>fracking</a:t>
            </a:r>
            <a:r>
              <a:rPr lang="en-US" altLang="en-US">
                <a:latin typeface="Arial" panose="020B0604020202020204" pitchFamily="34" charset="0"/>
              </a:rPr>
              <a:t>.</a:t>
            </a:r>
          </a:p>
          <a:p>
            <a:r>
              <a:rPr lang="en-US" altLang="en-US">
                <a:latin typeface="Arial" panose="020B0604020202020204" pitchFamily="34" charset="0"/>
              </a:rPr>
              <a:t>Hydraulic Fracturing. (2011). In The Editors of the American Heritage Dictionaries &amp; TheEditorsoftheAmericanHeritageDictionaries (Eds.), </a:t>
            </a:r>
            <a:r>
              <a:rPr lang="en-US" altLang="en-US" i="1">
                <a:latin typeface="Arial" panose="020B0604020202020204" pitchFamily="34" charset="0"/>
              </a:rPr>
              <a:t>The American Heritage Dictionary of the English language</a:t>
            </a:r>
            <a:r>
              <a:rPr lang="en-US" altLang="en-US">
                <a:latin typeface="Arial" panose="020B0604020202020204" pitchFamily="34" charset="0"/>
              </a:rPr>
              <a:t>. Boston, MA: Houghton Mifflin. Retrieved from http://search.credoreference.com/content/entry/hmdictenglang/hydraulic_fracturing/0  </a:t>
            </a:r>
            <a:endParaRPr lang="en-US" altLang="en-US">
              <a:latin typeface="Times New Roman" panose="02020603050405020304" pitchFamily="18" charset="0"/>
            </a:endParaRPr>
          </a:p>
          <a:p>
            <a:r>
              <a:rPr lang="en-US" altLang="en-US">
                <a:latin typeface="Arial" panose="020B0604020202020204" pitchFamily="34" charset="0"/>
              </a:rPr>
              <a:t> </a:t>
            </a:r>
          </a:p>
          <a:p>
            <a:endParaRPr lang="en-US" altLang="en-US">
              <a:latin typeface="Times New Roman" panose="02020603050405020304" pitchFamily="18" charset="0"/>
            </a:endParaRPr>
          </a:p>
        </p:txBody>
      </p:sp>
    </p:spTree>
    <p:extLst>
      <p:ext uri="{BB962C8B-B14F-4D97-AF65-F5344CB8AC3E}">
        <p14:creationId xmlns:p14="http://schemas.microsoft.com/office/powerpoint/2010/main" val="120707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7C4FCC51-328E-45A3-9D67-3EF2747FBFC6}"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6</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23555"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23556"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Times New Roman" panose="02020603050405020304" pitchFamily="18" charset="0"/>
              </a:rPr>
              <a:t>Note: Although this demo focuses on Google personalized search Bing also uses personalized search and Facebook provides personalized news streams.</a:t>
            </a:r>
          </a:p>
          <a:p>
            <a:r>
              <a:rPr lang="en-US" altLang="en-US">
                <a:latin typeface="Times New Roman" panose="02020603050405020304" pitchFamily="18" charset="0"/>
              </a:rPr>
              <a:t>https://www.techopedia.com/definition/28556/filter-bubble </a:t>
            </a:r>
          </a:p>
        </p:txBody>
      </p:sp>
    </p:spTree>
    <p:extLst>
      <p:ext uri="{BB962C8B-B14F-4D97-AF65-F5344CB8AC3E}">
        <p14:creationId xmlns:p14="http://schemas.microsoft.com/office/powerpoint/2010/main" val="367575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B260FB5E-AFAE-4BA8-981C-CBE01341FBDC}"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7</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25603"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25604"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Arial" panose="020B0604020202020204" pitchFamily="34" charset="0"/>
              </a:rPr>
              <a:t>Search Engine Land’s Guide to SEO: Personalization and Search Engine Rankings </a:t>
            </a:r>
            <a:r>
              <a:rPr lang="en-US" altLang="en-US">
                <a:latin typeface="Arial" panose="020B0604020202020204" pitchFamily="34" charset="0"/>
                <a:hlinkClick r:id="rId3"/>
              </a:rPr>
              <a:t>http://searchengineland.com/guide/seo/personalization-search-engine-rankings</a:t>
            </a:r>
            <a:endParaRPr lang="en-US" altLang="en-US">
              <a:latin typeface="Arial" panose="020B0604020202020204" pitchFamily="34" charset="0"/>
            </a:endParaRPr>
          </a:p>
          <a:p>
            <a:r>
              <a:rPr lang="en-US" altLang="en-US">
                <a:latin typeface="Arial" panose="020B0604020202020204" pitchFamily="34" charset="0"/>
              </a:rPr>
              <a:t>Heather Physioc, Tentacle Inbound: The Complex Web of Personalized Search http://www.tentacleinbound.com/articles/personalized-search </a:t>
            </a:r>
          </a:p>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32125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4A887A35-C7EF-4F97-A5B2-79BD32686D22}"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8</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27651"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27652"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9206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922255">
              <a:tabLst>
                <a:tab pos="690501" algn="l"/>
                <a:tab pos="1381002" algn="l"/>
                <a:tab pos="2073090" algn="l"/>
                <a:tab pos="2763592" algn="l"/>
              </a:tabLst>
              <a:defRPr sz="1200">
                <a:solidFill>
                  <a:schemeClr val="tx1"/>
                </a:solidFill>
                <a:latin typeface="Arial" panose="020B0604020202020204" pitchFamily="34" charset="0"/>
              </a:defRPr>
            </a:lvl1pPr>
            <a:lvl2pPr marL="707962" indent="-271439" defTabSz="922255">
              <a:tabLst>
                <a:tab pos="690501" algn="l"/>
                <a:tab pos="1381002" algn="l"/>
                <a:tab pos="2073090" algn="l"/>
                <a:tab pos="2763592" algn="l"/>
              </a:tabLst>
              <a:defRPr sz="1200">
                <a:solidFill>
                  <a:schemeClr val="tx1"/>
                </a:solidFill>
                <a:latin typeface="Arial" panose="020B0604020202020204" pitchFamily="34" charset="0"/>
              </a:defRPr>
            </a:lvl2pPr>
            <a:lvl3pPr marL="1090516" indent="-217469" defTabSz="922255">
              <a:tabLst>
                <a:tab pos="690501" algn="l"/>
                <a:tab pos="1381002" algn="l"/>
                <a:tab pos="2073090" algn="l"/>
                <a:tab pos="2763592" algn="l"/>
              </a:tabLst>
              <a:defRPr sz="1200">
                <a:solidFill>
                  <a:schemeClr val="tx1"/>
                </a:solidFill>
                <a:latin typeface="Arial" panose="020B0604020202020204" pitchFamily="34" charset="0"/>
              </a:defRPr>
            </a:lvl3pPr>
            <a:lvl4pPr marL="1527039" indent="-217469" defTabSz="922255">
              <a:tabLst>
                <a:tab pos="690501" algn="l"/>
                <a:tab pos="1381002" algn="l"/>
                <a:tab pos="2073090" algn="l"/>
                <a:tab pos="2763592" algn="l"/>
              </a:tabLst>
              <a:defRPr sz="1200">
                <a:solidFill>
                  <a:schemeClr val="tx1"/>
                </a:solidFill>
                <a:latin typeface="Arial" panose="020B0604020202020204" pitchFamily="34" charset="0"/>
              </a:defRPr>
            </a:lvl4pPr>
            <a:lvl5pPr marL="1963563" indent="-217469" defTabSz="922255">
              <a:tabLst>
                <a:tab pos="690501" algn="l"/>
                <a:tab pos="1381002" algn="l"/>
                <a:tab pos="2073090" algn="l"/>
                <a:tab pos="2763592" algn="l"/>
              </a:tabLst>
              <a:defRPr sz="1200">
                <a:solidFill>
                  <a:schemeClr val="tx1"/>
                </a:solidFill>
                <a:latin typeface="Arial" panose="020B0604020202020204" pitchFamily="34" charset="0"/>
              </a:defRPr>
            </a:lvl5pPr>
            <a:lvl6pPr marL="2420723"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6pPr>
            <a:lvl7pPr marL="2877882"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7pPr>
            <a:lvl8pPr marL="3335041"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8pPr>
            <a:lvl9pPr marL="3792200" indent="-217469" defTabSz="922255" eaLnBrk="0" fontAlgn="base" hangingPunct="0">
              <a:spcBef>
                <a:spcPct val="0"/>
              </a:spcBef>
              <a:spcAft>
                <a:spcPct val="0"/>
              </a:spcAft>
              <a:tabLst>
                <a:tab pos="690501" algn="l"/>
                <a:tab pos="1381002" algn="l"/>
                <a:tab pos="2073090" algn="l"/>
                <a:tab pos="2763592" algn="l"/>
              </a:tabLst>
              <a:defRPr sz="1200">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B260FB5E-AFAE-4BA8-981C-CBE01341FBDC}" type="slidenum">
              <a:rPr lang="en-US" altLang="en-US" sz="110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9</a:t>
            </a:fld>
            <a:endParaRPr lang="en-US" altLang="en-US" sz="1100">
              <a:solidFill>
                <a:srgbClr val="000000"/>
              </a:solidFill>
              <a:latin typeface="Times New Roman" panose="02020603050405020304" pitchFamily="18" charset="0"/>
              <a:ea typeface="Microsoft YaHei" panose="020B0503020204020204" pitchFamily="34" charset="-122"/>
            </a:endParaRPr>
          </a:p>
        </p:txBody>
      </p:sp>
      <p:sp>
        <p:nvSpPr>
          <p:cNvPr id="25603" name="Rectangle 1"/>
          <p:cNvSpPr>
            <a:spLocks noGrp="1" noRot="1" noChangeAspect="1" noChangeArrowheads="1" noTextEdit="1"/>
          </p:cNvSpPr>
          <p:nvPr>
            <p:ph type="sldImg"/>
          </p:nvPr>
        </p:nvSpPr>
        <p:spPr>
          <a:xfrm>
            <a:off x="823913" y="735013"/>
            <a:ext cx="5802312" cy="3627437"/>
          </a:xfrm>
          <a:solidFill>
            <a:srgbClr val="FFFFFF"/>
          </a:solidFill>
          <a:ln/>
        </p:spPr>
      </p:sp>
      <p:sp>
        <p:nvSpPr>
          <p:cNvPr id="25604" name="Rectangle 2"/>
          <p:cNvSpPr>
            <a:spLocks noGrp="1" noChangeArrowheads="1"/>
          </p:cNvSpPr>
          <p:nvPr>
            <p:ph type="body" idx="1"/>
          </p:nvPr>
        </p:nvSpPr>
        <p:spPr>
          <a:xfrm>
            <a:off x="746125" y="4595814"/>
            <a:ext cx="5957888" cy="4352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Arial" panose="020B0604020202020204" pitchFamily="34" charset="0"/>
              </a:rPr>
              <a:t>Search Engine Land’s Guide to SEO: Personalization and Search Engine Rankings </a:t>
            </a:r>
            <a:r>
              <a:rPr lang="en-US" altLang="en-US">
                <a:latin typeface="Arial" panose="020B0604020202020204" pitchFamily="34" charset="0"/>
                <a:hlinkClick r:id="rId3"/>
              </a:rPr>
              <a:t>http://searchengineland.com/guide/seo/personalization-search-engine-rankings</a:t>
            </a:r>
            <a:endParaRPr lang="en-US" altLang="en-US">
              <a:latin typeface="Arial" panose="020B0604020202020204" pitchFamily="34" charset="0"/>
            </a:endParaRPr>
          </a:p>
          <a:p>
            <a:r>
              <a:rPr lang="en-US" altLang="en-US">
                <a:latin typeface="Arial" panose="020B0604020202020204" pitchFamily="34" charset="0"/>
              </a:rPr>
              <a:t>Heather Physioc, Tentacle Inbound: The Complex Web of Personalized Search http://www.tentacleinbound.com/articles/personalized-search </a:t>
            </a:r>
          </a:p>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1440164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a:t>Click to edit Master title style</a:t>
            </a:r>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75A53FC3-930E-4103-A5CF-3ADE9176E847}" type="datetime1">
              <a:rPr lang="en-US" smtClean="0"/>
              <a:t>6/20/2017</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CF6C88-E326-4F77-AC1F-E39B1D223CB9}" type="datetime1">
              <a:rPr lang="en-US" smtClean="0"/>
              <a:t>6/20/2017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5306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7324"/>
          <a:stretch/>
        </p:blipFill>
        <p:spPr>
          <a:xfrm>
            <a:off x="-6196" y="6439"/>
            <a:ext cx="9150196" cy="5457066"/>
          </a:xfrm>
          <a:prstGeom prst="rect">
            <a:avLst/>
          </a:prstGeom>
        </p:spPr>
      </p:pic>
      <p:sp>
        <p:nvSpPr>
          <p:cNvPr id="2" name="Title 1"/>
          <p:cNvSpPr>
            <a:spLocks noGrp="1"/>
          </p:cNvSpPr>
          <p:nvPr>
            <p:ph type="ctrTitle"/>
          </p:nvPr>
        </p:nvSpPr>
        <p:spPr>
          <a:xfrm>
            <a:off x="685800" y="1277208"/>
            <a:ext cx="7772400" cy="1225021"/>
          </a:xfrm>
        </p:spPr>
        <p:txBody>
          <a:bodyPr/>
          <a:lstStyle/>
          <a:p>
            <a:r>
              <a:rPr lang="en-US"/>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90270CD2-973F-43AD-9496-D1E13FA2E178}" type="datetime1">
              <a:rPr lang="en-US" smtClean="0"/>
              <a:t>6/20/2017</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24E5E1-DCE3-4714-9218-7B5208559220}" type="datetime1">
              <a:rPr lang="en-US" smtClean="0"/>
              <a:t>6/20/2017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9449CE-6F2F-4256-94CC-5081CC95C6F5}" type="datetime1">
              <a:rPr lang="en-US" smtClean="0"/>
              <a:t>6/20/2017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32223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F3C41E-8DFA-4B20-BEC9-1AAF2D8AAA71}" type="datetime1">
              <a:rPr lang="en-US" smtClean="0"/>
              <a:t>6/20/2017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E43169-E095-44FF-AA20-9AEC3613FDAF}" type="datetime1">
              <a:rPr lang="en-US" smtClean="0"/>
              <a:t>6/20/2017</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AE4E26-1126-48A6-A715-1B6FEE367B02}" type="datetime1">
              <a:rPr lang="en-US" smtClean="0"/>
              <a:t>6/20/2017</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72D9F-77EA-426C-AD88-403DBF4D5FEE}" type="datetime1">
              <a:rPr lang="en-US" smtClean="0"/>
              <a:t>6/20/2017</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382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DFC62-4E28-48C9-9DD2-06A7CAA29681}" type="datetime1">
              <a:rPr lang="en-US" smtClean="0"/>
              <a:t>6/20/2017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55597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11605" y="4779975"/>
            <a:ext cx="1324718" cy="466861"/>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21540442-C82A-4C50-B925-F22C618B108C}" type="datetime1">
              <a:rPr lang="en-US" smtClean="0"/>
              <a:t>6/20/2017</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Semibold" panose="020B07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961761" y="519907"/>
            <a:ext cx="7188729" cy="847989"/>
          </a:xfrm>
        </p:spPr>
        <p:txBody>
          <a:bodyPr/>
          <a:lstStyle/>
          <a:p>
            <a:pPr algn="ctr">
              <a:lnSpc>
                <a:spcPct val="101000"/>
              </a:lnSpc>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3449" dirty="0"/>
              <a:t>Popping the Filter Bubble </a:t>
            </a:r>
          </a:p>
        </p:txBody>
      </p:sp>
      <p:sp>
        <p:nvSpPr>
          <p:cNvPr id="14339" name="Rectangle 2"/>
          <p:cNvSpPr>
            <a:spLocks noGrp="1" noChangeArrowheads="1"/>
          </p:cNvSpPr>
          <p:nvPr>
            <p:ph idx="1"/>
          </p:nvPr>
        </p:nvSpPr>
        <p:spPr>
          <a:xfrm>
            <a:off x="1143000" y="1363928"/>
            <a:ext cx="6856678" cy="3352271"/>
          </a:xfrm>
        </p:spPr>
        <p:txBody>
          <a:bodyPr vert="horz" lIns="91440" tIns="0" rIns="91440" bIns="45720" rtlCol="0">
            <a:normAutofit/>
          </a:bodyPr>
          <a:lstStyle/>
          <a:p>
            <a:pPr marL="338481" indent="-253862">
              <a:lnSpc>
                <a:spcPct val="101000"/>
              </a:lnSpc>
              <a:buSzPct val="45000"/>
              <a:buFont typeface="Wingdings" panose="05000000000000000000" pitchFamily="2" charset="2"/>
              <a:buChar char=""/>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2665" dirty="0">
                <a:latin typeface="Tahoma" panose="020B0604030504040204" pitchFamily="34" charset="0"/>
              </a:rPr>
              <a:t>Be a proactive searcher.</a:t>
            </a:r>
          </a:p>
          <a:p>
            <a:pPr marL="338481" indent="-253862">
              <a:lnSpc>
                <a:spcPct val="101000"/>
              </a:lnSpc>
              <a:buSzPct val="45000"/>
              <a:buFont typeface="Wingdings" panose="05000000000000000000" pitchFamily="2" charset="2"/>
              <a:buChar char=""/>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2665" dirty="0">
                <a:latin typeface="Tahoma" panose="020B0604030504040204" pitchFamily="34" charset="0"/>
              </a:rPr>
              <a:t>Use Google syntax to better control search results.</a:t>
            </a:r>
          </a:p>
          <a:p>
            <a:pPr marL="338481" indent="-253862">
              <a:lnSpc>
                <a:spcPct val="101000"/>
              </a:lnSpc>
              <a:buSzPct val="45000"/>
              <a:buFont typeface="Wingdings" panose="05000000000000000000" pitchFamily="2" charset="2"/>
              <a:buChar char=""/>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2665" dirty="0">
                <a:latin typeface="Tahoma" panose="020B0604030504040204" pitchFamily="34" charset="0"/>
              </a:rPr>
              <a:t>Search Google Scholar, which is not ad driven.</a:t>
            </a:r>
          </a:p>
          <a:p>
            <a:pPr marL="338481" indent="-253862">
              <a:lnSpc>
                <a:spcPct val="101000"/>
              </a:lnSpc>
              <a:buSzPct val="45000"/>
              <a:buFont typeface="Wingdings" panose="05000000000000000000" pitchFamily="2" charset="2"/>
              <a:buChar char=""/>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2665" dirty="0">
                <a:latin typeface="Tahoma" panose="020B0604030504040204" pitchFamily="34" charset="0"/>
              </a:rPr>
              <a:t>Try a non-Google search engine.</a:t>
            </a:r>
          </a:p>
        </p:txBody>
      </p:sp>
      <p:sp>
        <p:nvSpPr>
          <p:cNvPr id="28676"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6A45D24A-F30C-4075-8D6C-2ECC9B7984A8}" type="slidenum">
              <a:rPr lang="en-US" altLang="en-US" sz="1167">
                <a:solidFill>
                  <a:schemeClr val="bg1"/>
                </a:solidFill>
              </a:rPr>
              <a:pPr>
                <a:spcBef>
                  <a:spcPct val="0"/>
                </a:spcBef>
                <a:buFontTx/>
                <a:buNone/>
              </a:pPr>
              <a:t>10</a:t>
            </a:fld>
            <a:endParaRPr lang="en-US" altLang="en-US" sz="1167">
              <a:solidFill>
                <a:schemeClr val="bg1"/>
              </a:solidFill>
            </a:endParaRPr>
          </a:p>
        </p:txBody>
      </p:sp>
    </p:spTree>
    <p:extLst>
      <p:ext uri="{BB962C8B-B14F-4D97-AF65-F5344CB8AC3E}">
        <p14:creationId xmlns:p14="http://schemas.microsoft.com/office/powerpoint/2010/main" val="23040752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2" descr="Front page of Pre-Grant Publication US 2012/0302470 " title="Example Pre-Grant Publication"/>
          <p:cNvPicPr>
            <a:picLocks noChangeAspect="1"/>
          </p:cNvPicPr>
          <p:nvPr/>
        </p:nvPicPr>
        <p:blipFill>
          <a:blip r:embed="rId3"/>
          <a:srcRect/>
          <a:stretch>
            <a:fillRect/>
          </a:stretch>
        </p:blipFill>
        <p:spPr bwMode="auto">
          <a:xfrm>
            <a:off x="1239573" y="1098021"/>
            <a:ext cx="6851385" cy="4115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2" name="Rectangle 1"/>
          <p:cNvSpPr>
            <a:spLocks noGrp="1" noChangeArrowheads="1"/>
          </p:cNvSpPr>
          <p:nvPr>
            <p:ph type="title"/>
          </p:nvPr>
        </p:nvSpPr>
        <p:spPr>
          <a:xfrm>
            <a:off x="1297782" y="398199"/>
            <a:ext cx="6734968" cy="609864"/>
          </a:xfrm>
        </p:spPr>
        <p:txBody>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sz="3000"/>
              <a:t>Example PreGrant Publication</a:t>
            </a:r>
          </a:p>
        </p:txBody>
      </p:sp>
    </p:spTree>
    <p:extLst>
      <p:ext uri="{BB962C8B-B14F-4D97-AF65-F5344CB8AC3E}">
        <p14:creationId xmlns:p14="http://schemas.microsoft.com/office/powerpoint/2010/main" val="14670800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1333500" y="357188"/>
            <a:ext cx="6477000" cy="690563"/>
          </a:xfrm>
        </p:spPr>
        <p:txBody>
          <a:bodyPr/>
          <a:lstStyle/>
          <a:p>
            <a:pPr algn="ctr">
              <a:lnSpc>
                <a:spcPct val="101000"/>
              </a:lnSpc>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3449" dirty="0"/>
              <a:t>Google Syntax</a:t>
            </a:r>
          </a:p>
        </p:txBody>
      </p:sp>
      <p:sp>
        <p:nvSpPr>
          <p:cNvPr id="2" name="Content Placeholder 1"/>
          <p:cNvSpPr>
            <a:spLocks noGrp="1"/>
          </p:cNvSpPr>
          <p:nvPr>
            <p:ph idx="1"/>
          </p:nvPr>
        </p:nvSpPr>
        <p:spPr>
          <a:xfrm>
            <a:off x="1033198" y="1055688"/>
            <a:ext cx="7069667" cy="4048125"/>
          </a:xfrm>
        </p:spPr>
        <p:txBody>
          <a:bodyPr>
            <a:normAutofit lnSpcReduction="10000"/>
          </a:bodyPr>
          <a:lstStyle/>
          <a:p>
            <a:pPr>
              <a:defRPr/>
            </a:pPr>
            <a:r>
              <a:rPr lang="en-US" sz="2333" dirty="0"/>
              <a:t>Google’s </a:t>
            </a:r>
            <a:r>
              <a:rPr lang="en-US" sz="2333" b="1" dirty="0"/>
              <a:t>site:</a:t>
            </a:r>
            <a:r>
              <a:rPr lang="en-US" sz="2333" dirty="0"/>
              <a:t> command limits a search query to a specific website. </a:t>
            </a:r>
          </a:p>
          <a:p>
            <a:pPr>
              <a:defRPr/>
            </a:pPr>
            <a:endParaRPr lang="en-US" dirty="0"/>
          </a:p>
          <a:p>
            <a:pPr marL="0" indent="0">
              <a:buNone/>
              <a:defRPr/>
            </a:pPr>
            <a:r>
              <a:rPr lang="en-US" sz="2333" b="1" dirty="0"/>
              <a:t>“Hydraulic fracturing” OR fracking </a:t>
            </a:r>
            <a:r>
              <a:rPr lang="en-US" sz="2333" b="1" dirty="0" err="1"/>
              <a:t>site:NIST.gov</a:t>
            </a:r>
            <a:endParaRPr lang="en-US" sz="2333" b="1" dirty="0"/>
          </a:p>
          <a:p>
            <a:pPr marL="0" indent="0">
              <a:buNone/>
              <a:defRPr/>
            </a:pPr>
            <a:endParaRPr lang="en-US" sz="2333" b="1" dirty="0"/>
          </a:p>
          <a:p>
            <a:pPr>
              <a:defRPr/>
            </a:pPr>
            <a:r>
              <a:rPr lang="en-US" sz="2333" dirty="0"/>
              <a:t>When typing the above command there is no space between site: and NIST.gov</a:t>
            </a:r>
          </a:p>
          <a:p>
            <a:pPr>
              <a:defRPr/>
            </a:pPr>
            <a:r>
              <a:rPr lang="en-US" sz="2333" dirty="0"/>
              <a:t>The National Institute of Standards (NIST), advances measurement science, standards, and technology.</a:t>
            </a:r>
          </a:p>
        </p:txBody>
      </p:sp>
      <p:sp>
        <p:nvSpPr>
          <p:cNvPr id="32772"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DCD649CF-1131-4A52-89BA-3BDD4620E6C3}" type="slidenum">
              <a:rPr lang="en-US" altLang="en-US" sz="1167">
                <a:solidFill>
                  <a:schemeClr val="bg1"/>
                </a:solidFill>
              </a:rPr>
              <a:pPr>
                <a:spcBef>
                  <a:spcPct val="0"/>
                </a:spcBef>
                <a:buFontTx/>
                <a:buNone/>
              </a:pPr>
              <a:t>12</a:t>
            </a:fld>
            <a:endParaRPr lang="en-US" altLang="en-US" sz="1167">
              <a:solidFill>
                <a:schemeClr val="bg1"/>
              </a:solidFill>
            </a:endParaRPr>
          </a:p>
        </p:txBody>
      </p:sp>
    </p:spTree>
    <p:extLst>
      <p:ext uri="{BB962C8B-B14F-4D97-AF65-F5344CB8AC3E}">
        <p14:creationId xmlns:p14="http://schemas.microsoft.com/office/powerpoint/2010/main" val="3579325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1055688" y="281782"/>
            <a:ext cx="7039240" cy="952500"/>
          </a:xfrm>
        </p:spPr>
        <p:txBody>
          <a:bodyPr>
            <a:normAutofit fontScale="90000"/>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sz="3000" dirty="0"/>
              <a:t>NIST website </a:t>
            </a:r>
            <a:br>
              <a:rPr lang="en-US" altLang="en-US" sz="3000" dirty="0"/>
            </a:br>
            <a:r>
              <a:rPr lang="en-US" altLang="en-US" sz="3000" dirty="0"/>
              <a:t>(http://nist.gov) </a:t>
            </a:r>
          </a:p>
        </p:txBody>
      </p:sp>
      <p:pic>
        <p:nvPicPr>
          <p:cNvPr id="34819" name="Content Placeholder 3" descr="NIST Websit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09990" y="1309688"/>
            <a:ext cx="6200510" cy="4191000"/>
          </a:xfrm>
          <a:ln>
            <a:solidFill>
              <a:schemeClr val="tx1"/>
            </a:solidFill>
            <a:miter lim="800000"/>
            <a:headEnd/>
            <a:tailEnd/>
          </a:ln>
        </p:spPr>
      </p:pic>
      <p:sp>
        <p:nvSpPr>
          <p:cNvPr id="34820"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0BEEDAB8-C190-477A-B6F7-FCBE59B347CC}" type="slidenum">
              <a:rPr lang="en-US" altLang="en-US" sz="1167">
                <a:solidFill>
                  <a:schemeClr val="bg1"/>
                </a:solidFill>
              </a:rPr>
              <a:pPr>
                <a:spcBef>
                  <a:spcPct val="0"/>
                </a:spcBef>
                <a:buFontTx/>
                <a:buNone/>
              </a:pPr>
              <a:t>13</a:t>
            </a:fld>
            <a:endParaRPr lang="en-US" altLang="en-US" sz="1167">
              <a:solidFill>
                <a:schemeClr val="bg1"/>
              </a:solidFill>
            </a:endParaRPr>
          </a:p>
        </p:txBody>
      </p:sp>
    </p:spTree>
    <p:extLst>
      <p:ext uri="{BB962C8B-B14F-4D97-AF65-F5344CB8AC3E}">
        <p14:creationId xmlns:p14="http://schemas.microsoft.com/office/powerpoint/2010/main" val="10493706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5" descr="NIST site search, results for a search using the Google commands hydraulic fracturing or fracking " title="NIST site search"/>
          <p:cNvPicPr>
            <a:picLocks noChangeAspect="1"/>
          </p:cNvPicPr>
          <p:nvPr/>
        </p:nvPicPr>
        <p:blipFill>
          <a:blip r:embed="rId3"/>
          <a:srcRect/>
          <a:stretch>
            <a:fillRect/>
          </a:stretch>
        </p:blipFill>
        <p:spPr bwMode="auto">
          <a:xfrm>
            <a:off x="1963209" y="1035844"/>
            <a:ext cx="5285053" cy="4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1"/>
          <p:cNvSpPr>
            <a:spLocks noGrp="1" noChangeArrowheads="1"/>
          </p:cNvSpPr>
          <p:nvPr>
            <p:ph type="title"/>
          </p:nvPr>
        </p:nvSpPr>
        <p:spPr>
          <a:xfrm>
            <a:off x="945886" y="289720"/>
            <a:ext cx="7188729" cy="689239"/>
          </a:xfrm>
        </p:spPr>
        <p:txBody>
          <a:bodyPr/>
          <a:lstStyle/>
          <a:p>
            <a:pPr algn="ctr">
              <a:lnSpc>
                <a:spcPct val="101000"/>
              </a:lnSpc>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3449" dirty="0"/>
              <a:t>NIST Site Search</a:t>
            </a:r>
          </a:p>
        </p:txBody>
      </p:sp>
    </p:spTree>
    <p:extLst>
      <p:ext uri="{BB962C8B-B14F-4D97-AF65-F5344CB8AC3E}">
        <p14:creationId xmlns:p14="http://schemas.microsoft.com/office/powerpoint/2010/main" val="37066723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1" descr="Screenshot of Google search.  A callout red box has been placed around a link titled &quot;china brownfields remidiation - NIST Global Standards&quot;" title="Search Result of Interest"/>
          <p:cNvPicPr>
            <a:picLocks noChangeAspect="1"/>
          </p:cNvPicPr>
          <p:nvPr/>
        </p:nvPicPr>
        <p:blipFill>
          <a:blip r:embed="rId3"/>
          <a:srcRect/>
          <a:stretch>
            <a:fillRect/>
          </a:stretch>
        </p:blipFill>
        <p:spPr bwMode="auto">
          <a:xfrm>
            <a:off x="1852084" y="1022615"/>
            <a:ext cx="5285053" cy="43431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38" name="Rectangle 1"/>
          <p:cNvSpPr>
            <a:spLocks noGrp="1" noChangeArrowheads="1"/>
          </p:cNvSpPr>
          <p:nvPr>
            <p:ph type="title"/>
          </p:nvPr>
        </p:nvSpPr>
        <p:spPr>
          <a:xfrm>
            <a:off x="899584" y="322792"/>
            <a:ext cx="7188729" cy="683948"/>
          </a:xfrm>
        </p:spPr>
        <p:txBody>
          <a:bodyPr/>
          <a:lstStyle/>
          <a:p>
            <a:pPr algn="ctr">
              <a:lnSpc>
                <a:spcPct val="101000"/>
              </a:lnSpc>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3449" dirty="0">
                <a:solidFill>
                  <a:srgbClr val="0000CC"/>
                </a:solidFill>
              </a:rPr>
              <a:t> </a:t>
            </a:r>
            <a:r>
              <a:rPr lang="en-US" altLang="en-US" sz="3449" dirty="0"/>
              <a:t>Search Result of Interest</a:t>
            </a:r>
          </a:p>
        </p:txBody>
      </p:sp>
    </p:spTree>
    <p:extLst>
      <p:ext uri="{BB962C8B-B14F-4D97-AF65-F5344CB8AC3E}">
        <p14:creationId xmlns:p14="http://schemas.microsoft.com/office/powerpoint/2010/main" val="24141532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2" descr="sample article retrieved from Google search" title="China Brownfields Remediation Workshop"/>
          <p:cNvPicPr>
            <a:picLocks noChangeAspect="1"/>
          </p:cNvPicPr>
          <p:nvPr/>
        </p:nvPicPr>
        <p:blipFill>
          <a:blip r:embed="rId3"/>
          <a:srcRect/>
          <a:stretch>
            <a:fillRect/>
          </a:stretch>
        </p:blipFill>
        <p:spPr bwMode="auto">
          <a:xfrm>
            <a:off x="1524000" y="1180042"/>
            <a:ext cx="621374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2" name="Rectangle 1"/>
          <p:cNvSpPr>
            <a:spLocks noGrp="1" noChangeArrowheads="1"/>
          </p:cNvSpPr>
          <p:nvPr>
            <p:ph type="title"/>
          </p:nvPr>
        </p:nvSpPr>
        <p:spPr>
          <a:xfrm>
            <a:off x="899584" y="305595"/>
            <a:ext cx="7188729" cy="847989"/>
          </a:xfrm>
        </p:spPr>
        <p:txBody>
          <a:bodyPr>
            <a:normAutofit fontScale="90000"/>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sz="2667" dirty="0"/>
              <a:t>Standards in Trade (SIT) China Brownfields Remediation Workshop</a:t>
            </a:r>
          </a:p>
        </p:txBody>
      </p:sp>
    </p:spTree>
    <p:extLst>
      <p:ext uri="{BB962C8B-B14F-4D97-AF65-F5344CB8AC3E}">
        <p14:creationId xmlns:p14="http://schemas.microsoft.com/office/powerpoint/2010/main" val="18190452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1333500" y="396875"/>
            <a:ext cx="6477000" cy="652198"/>
          </a:xfrm>
        </p:spPr>
        <p:txBody>
          <a:bodyPr>
            <a:normAutofit fontScale="90000"/>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dirty="0">
                <a:solidFill>
                  <a:srgbClr val="0000CC"/>
                </a:solidFill>
              </a:rPr>
              <a:t> </a:t>
            </a:r>
            <a:r>
              <a:rPr lang="en-US" altLang="en-US" dirty="0">
                <a:solidFill>
                  <a:schemeClr val="tx1"/>
                </a:solidFill>
              </a:rPr>
              <a:t>Google Scholar</a:t>
            </a:r>
          </a:p>
        </p:txBody>
      </p:sp>
      <p:sp>
        <p:nvSpPr>
          <p:cNvPr id="43011" name="Content Placeholder 15"/>
          <p:cNvSpPr>
            <a:spLocks noGrp="1"/>
          </p:cNvSpPr>
          <p:nvPr>
            <p:ph idx="1"/>
          </p:nvPr>
        </p:nvSpPr>
        <p:spPr>
          <a:xfrm>
            <a:off x="1333500" y="1186657"/>
            <a:ext cx="6477000" cy="3622146"/>
          </a:xfrm>
        </p:spPr>
        <p:txBody>
          <a:bodyPr>
            <a:normAutofit fontScale="85000" lnSpcReduction="20000"/>
          </a:bodyPr>
          <a:lstStyle/>
          <a:p>
            <a:r>
              <a:rPr lang="en-US" altLang="en-US"/>
              <a:t>Searches scholarly literature across disciplines. </a:t>
            </a:r>
          </a:p>
          <a:p>
            <a:r>
              <a:rPr lang="en-US" altLang="en-US"/>
              <a:t>Ranks documents using full text, publisher, author and citation data. </a:t>
            </a:r>
          </a:p>
          <a:p>
            <a:r>
              <a:rPr lang="en-US" altLang="en-US"/>
              <a:t>Does not include ads and does not need to tailor results.</a:t>
            </a:r>
          </a:p>
          <a:p>
            <a:r>
              <a:rPr lang="en-US" altLang="en-US"/>
              <a:t>Provides full text access to articles from journals to which STIC subscribes.</a:t>
            </a:r>
          </a:p>
        </p:txBody>
      </p:sp>
      <p:sp>
        <p:nvSpPr>
          <p:cNvPr id="43012"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B84F26E5-BE71-4076-82FA-94A60F1C3DD1}" type="slidenum">
              <a:rPr lang="en-US" altLang="en-US" sz="1167">
                <a:solidFill>
                  <a:schemeClr val="bg1"/>
                </a:solidFill>
              </a:rPr>
              <a:pPr>
                <a:spcBef>
                  <a:spcPct val="0"/>
                </a:spcBef>
                <a:buFontTx/>
                <a:buNone/>
              </a:pPr>
              <a:t>17</a:t>
            </a:fld>
            <a:endParaRPr lang="en-US" altLang="en-US" sz="1167">
              <a:solidFill>
                <a:schemeClr val="bg1"/>
              </a:solidFill>
            </a:endParaRPr>
          </a:p>
        </p:txBody>
      </p:sp>
    </p:spTree>
    <p:extLst>
      <p:ext uri="{BB962C8B-B14F-4D97-AF65-F5344CB8AC3E}">
        <p14:creationId xmlns:p14="http://schemas.microsoft.com/office/powerpoint/2010/main" val="9904937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968375" y="416719"/>
            <a:ext cx="7262813" cy="762000"/>
          </a:xfrm>
        </p:spPr>
        <p:txBody>
          <a:bodyPr>
            <a:noAutofit/>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sz="2800" dirty="0"/>
              <a:t>Google Scholar Search Query</a:t>
            </a:r>
            <a:br>
              <a:rPr lang="en-US" altLang="en-US" sz="2800" dirty="0"/>
            </a:br>
            <a:r>
              <a:rPr lang="en-US" altLang="en-US" sz="2800" dirty="0"/>
              <a:t>Different Searchers – Identical Results</a:t>
            </a:r>
            <a:endParaRPr lang="en-US" altLang="en-US" sz="2800" dirty="0">
              <a:solidFill>
                <a:srgbClr val="0000CC"/>
              </a:solidFill>
            </a:endParaRPr>
          </a:p>
        </p:txBody>
      </p:sp>
      <p:pic>
        <p:nvPicPr>
          <p:cNvPr id="45059" name="Content Placeholder 10" descr="Sample Google Search results."/>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06261" y="1449917"/>
            <a:ext cx="3029479" cy="3429000"/>
          </a:xfrm>
          <a:ln w="19050">
            <a:solidFill>
              <a:schemeClr val="tx1"/>
            </a:solidFill>
            <a:miter lim="800000"/>
            <a:headEnd/>
            <a:tailEnd/>
          </a:ln>
        </p:spPr>
      </p:pic>
      <p:pic>
        <p:nvPicPr>
          <p:cNvPr id="45060" name="Content Placeholder 12" descr="Sample Google Search results."/>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87094" y="1449917"/>
            <a:ext cx="3071813" cy="3429000"/>
          </a:xfrm>
          <a:ln w="15875">
            <a:solidFill>
              <a:schemeClr val="tx1"/>
            </a:solidFill>
            <a:miter lim="800000"/>
            <a:headEnd/>
            <a:tailEnd/>
          </a:ln>
        </p:spPr>
      </p:pic>
      <p:sp>
        <p:nvSpPr>
          <p:cNvPr id="45061"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223A5A92-78EA-4CDE-8816-FCBA8C385E8A}" type="slidenum">
              <a:rPr lang="en-US" altLang="en-US" sz="1167">
                <a:solidFill>
                  <a:schemeClr val="bg1"/>
                </a:solidFill>
              </a:rPr>
              <a:pPr>
                <a:spcBef>
                  <a:spcPct val="0"/>
                </a:spcBef>
                <a:buFontTx/>
                <a:buNone/>
              </a:pPr>
              <a:t>18</a:t>
            </a:fld>
            <a:endParaRPr lang="en-US" altLang="en-US" sz="1167">
              <a:solidFill>
                <a:schemeClr val="bg1"/>
              </a:solidFill>
            </a:endParaRPr>
          </a:p>
        </p:txBody>
      </p:sp>
    </p:spTree>
    <p:extLst>
      <p:ext uri="{BB962C8B-B14F-4D97-AF65-F5344CB8AC3E}">
        <p14:creationId xmlns:p14="http://schemas.microsoft.com/office/powerpoint/2010/main" val="12957777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a:xfrm>
            <a:off x="1579563" y="355865"/>
            <a:ext cx="6477000" cy="952500"/>
          </a:xfrm>
        </p:spPr>
        <p:txBody>
          <a:bodyPr>
            <a:normAutofit fontScale="90000"/>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sz="3000" dirty="0">
                <a:latin typeface="Tahoma" panose="020B0604030504040204" pitchFamily="34" charset="0"/>
              </a:rPr>
              <a:t>ScienceResearch.com </a:t>
            </a:r>
            <a:br>
              <a:rPr lang="en-US" altLang="en-US" sz="3000" dirty="0">
                <a:latin typeface="Tahoma" panose="020B0604030504040204" pitchFamily="34" charset="0"/>
              </a:rPr>
            </a:br>
            <a:r>
              <a:rPr lang="en-US" altLang="en-US" sz="3000" dirty="0">
                <a:latin typeface="Tahoma" panose="020B0604030504040204" pitchFamily="34" charset="0"/>
              </a:rPr>
              <a:t>(non-Google)</a:t>
            </a:r>
          </a:p>
        </p:txBody>
      </p:sp>
      <p:sp>
        <p:nvSpPr>
          <p:cNvPr id="47107" name="Content Placeholder 1"/>
          <p:cNvSpPr>
            <a:spLocks noGrp="1"/>
          </p:cNvSpPr>
          <p:nvPr>
            <p:ph idx="1"/>
          </p:nvPr>
        </p:nvSpPr>
        <p:spPr>
          <a:xfrm>
            <a:off x="1354667" y="1395678"/>
            <a:ext cx="6477000" cy="3772958"/>
          </a:xfrm>
        </p:spPr>
        <p:txBody>
          <a:bodyPr/>
          <a:lstStyle/>
          <a:p>
            <a:pPr>
              <a:lnSpc>
                <a:spcPct val="90000"/>
              </a:lnSpc>
            </a:pPr>
            <a:r>
              <a:rPr lang="en-US" altLang="en-US" sz="2333"/>
              <a:t>Deep Web Technologies product.</a:t>
            </a:r>
          </a:p>
          <a:p>
            <a:pPr>
              <a:lnSpc>
                <a:spcPct val="90000"/>
              </a:lnSpc>
            </a:pPr>
            <a:r>
              <a:rPr lang="en-US" altLang="en-US" sz="2333"/>
              <a:t>Federated search engine, searches a number of databases simultaneously.</a:t>
            </a:r>
          </a:p>
          <a:p>
            <a:pPr>
              <a:lnSpc>
                <a:spcPct val="90000"/>
              </a:lnSpc>
            </a:pPr>
            <a:r>
              <a:rPr lang="en-US" altLang="en-US" sz="2333"/>
              <a:t>Searches over 300 authoritative science and technology collections. </a:t>
            </a:r>
          </a:p>
          <a:p>
            <a:pPr>
              <a:lnSpc>
                <a:spcPct val="90000"/>
              </a:lnSpc>
            </a:pPr>
            <a:r>
              <a:rPr lang="en-US" altLang="en-US" sz="2333"/>
              <a:t>Uses relevancy ranking based on length of file, search term location and frequency.</a:t>
            </a:r>
          </a:p>
          <a:p>
            <a:pPr>
              <a:lnSpc>
                <a:spcPct val="90000"/>
              </a:lnSpc>
            </a:pPr>
            <a:r>
              <a:rPr lang="en-US" altLang="en-US" sz="2333"/>
              <a:t>Groups results into topics.</a:t>
            </a:r>
          </a:p>
          <a:p>
            <a:r>
              <a:rPr lang="en-US" altLang="en-US" sz="2333"/>
              <a:t>Searches collections in real time.</a:t>
            </a:r>
          </a:p>
          <a:p>
            <a:pPr>
              <a:lnSpc>
                <a:spcPct val="90000"/>
              </a:lnSpc>
            </a:pPr>
            <a:r>
              <a:rPr lang="en-US" altLang="en-US" sz="2333"/>
              <a:t>Removes duplicate results.</a:t>
            </a:r>
          </a:p>
        </p:txBody>
      </p:sp>
      <p:sp>
        <p:nvSpPr>
          <p:cNvPr id="47108"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9655D8E2-A33C-437A-8D59-28F1EF54E009}" type="slidenum">
              <a:rPr lang="en-US" altLang="en-US" sz="1167">
                <a:solidFill>
                  <a:schemeClr val="bg1"/>
                </a:solidFill>
              </a:rPr>
              <a:pPr>
                <a:spcBef>
                  <a:spcPct val="0"/>
                </a:spcBef>
                <a:buFontTx/>
                <a:buNone/>
              </a:pPr>
              <a:t>19</a:t>
            </a:fld>
            <a:endParaRPr lang="en-US" altLang="en-US" sz="1167">
              <a:solidFill>
                <a:schemeClr val="bg1"/>
              </a:solidFill>
            </a:endParaRPr>
          </a:p>
        </p:txBody>
      </p:sp>
    </p:spTree>
    <p:extLst>
      <p:ext uri="{BB962C8B-B14F-4D97-AF65-F5344CB8AC3E}">
        <p14:creationId xmlns:p14="http://schemas.microsoft.com/office/powerpoint/2010/main" val="232030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normAutofit fontScale="90000"/>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sz="4000" dirty="0"/>
              <a:t>How to </a:t>
            </a:r>
            <a:r>
              <a:rPr lang="en-US" altLang="en-US" dirty="0"/>
              <a:t>Pop</a:t>
            </a:r>
            <a:br>
              <a:rPr lang="en-US" altLang="en-US" sz="4000" dirty="0"/>
            </a:br>
            <a:r>
              <a:rPr lang="en-US" altLang="en-US" sz="4000" dirty="0"/>
              <a:t>Google's Filter Bubble</a:t>
            </a:r>
            <a:br>
              <a:rPr lang="en-US" altLang="en-US" sz="4000" dirty="0">
                <a:solidFill>
                  <a:srgbClr val="003399"/>
                </a:solidFill>
              </a:rPr>
            </a:br>
            <a:endParaRPr lang="en-US" altLang="en-US" sz="4000" dirty="0">
              <a:solidFill>
                <a:srgbClr val="003399"/>
              </a:solidFill>
            </a:endParaRPr>
          </a:p>
        </p:txBody>
      </p:sp>
      <p:sp>
        <p:nvSpPr>
          <p:cNvPr id="15363" name="Subtitle 1"/>
          <p:cNvSpPr>
            <a:spLocks noGrp="1"/>
          </p:cNvSpPr>
          <p:nvPr>
            <p:ph type="subTitle" idx="1"/>
          </p:nvPr>
        </p:nvSpPr>
        <p:spPr/>
        <p:txBody>
          <a:bodyPr/>
          <a:lstStyle/>
          <a:p>
            <a:r>
              <a:rPr lang="en-US" altLang="en-US"/>
              <a:t>Don’t Let Google Customize your Search</a:t>
            </a:r>
          </a:p>
        </p:txBody>
      </p:sp>
    </p:spTree>
    <p:extLst>
      <p:ext uri="{BB962C8B-B14F-4D97-AF65-F5344CB8AC3E}">
        <p14:creationId xmlns:p14="http://schemas.microsoft.com/office/powerpoint/2010/main" val="1196698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1580886" y="456407"/>
            <a:ext cx="6477000" cy="952500"/>
          </a:xfrm>
        </p:spPr>
        <p:txBody>
          <a:bodyPr>
            <a:normAutofit fontScale="90000"/>
          </a:bodyPr>
          <a:lstStyle/>
          <a:p>
            <a:pPr algn="ctr">
              <a:lnSpc>
                <a:spcPct val="101000"/>
              </a:lnSpc>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3449" dirty="0">
                <a:latin typeface="Tahoma" panose="020B0604030504040204" pitchFamily="34" charset="0"/>
              </a:rPr>
              <a:t>ScienceResearch.com </a:t>
            </a:r>
            <a:br>
              <a:rPr lang="en-US" altLang="en-US" sz="3449" dirty="0">
                <a:latin typeface="Tahoma" panose="020B0604030504040204" pitchFamily="34" charset="0"/>
              </a:rPr>
            </a:br>
            <a:r>
              <a:rPr lang="en-US" altLang="en-US" sz="3449" dirty="0">
                <a:latin typeface="Tahoma" panose="020B0604030504040204" pitchFamily="34" charset="0"/>
              </a:rPr>
              <a:t>Search Query</a:t>
            </a:r>
          </a:p>
        </p:txBody>
      </p:sp>
      <p:sp>
        <p:nvSpPr>
          <p:cNvPr id="2" name="Content Placeholder 1"/>
          <p:cNvSpPr>
            <a:spLocks noGrp="1"/>
          </p:cNvSpPr>
          <p:nvPr>
            <p:ph idx="1"/>
          </p:nvPr>
        </p:nvSpPr>
        <p:spPr>
          <a:xfrm>
            <a:off x="1071563" y="1623219"/>
            <a:ext cx="6985000" cy="2258218"/>
          </a:xfrm>
        </p:spPr>
        <p:txBody>
          <a:bodyPr/>
          <a:lstStyle/>
          <a:p>
            <a:pPr>
              <a:lnSpc>
                <a:spcPct val="90000"/>
              </a:lnSpc>
              <a:defRPr/>
            </a:pPr>
            <a:r>
              <a:rPr lang="en-US" altLang="en-US" sz="3000" dirty="0"/>
              <a:t>Put quotes around exact phrase</a:t>
            </a:r>
          </a:p>
          <a:p>
            <a:pPr>
              <a:lnSpc>
                <a:spcPct val="90000"/>
              </a:lnSpc>
              <a:defRPr/>
            </a:pPr>
            <a:r>
              <a:rPr lang="en-US" altLang="en-US" sz="3000" dirty="0"/>
              <a:t>Use Boolean operator OR </a:t>
            </a:r>
          </a:p>
          <a:p>
            <a:pPr>
              <a:lnSpc>
                <a:spcPct val="90000"/>
              </a:lnSpc>
              <a:defRPr/>
            </a:pPr>
            <a:endParaRPr lang="en-US" altLang="en-US" sz="3000" dirty="0"/>
          </a:p>
          <a:p>
            <a:pPr marL="0" indent="0" algn="ctr">
              <a:lnSpc>
                <a:spcPct val="90000"/>
              </a:lnSpc>
              <a:buNone/>
              <a:defRPr/>
            </a:pPr>
            <a:r>
              <a:rPr lang="en-US" altLang="en-US" sz="3000" b="1" dirty="0"/>
              <a:t>“hydraulic fracturing” OR fracking</a:t>
            </a:r>
          </a:p>
        </p:txBody>
      </p:sp>
      <p:sp>
        <p:nvSpPr>
          <p:cNvPr id="49156"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B7BF14A5-F0DF-4546-A530-9C4B6D3302CC}" type="slidenum">
              <a:rPr lang="en-US" altLang="en-US" sz="1167">
                <a:solidFill>
                  <a:schemeClr val="bg1"/>
                </a:solidFill>
              </a:rPr>
              <a:pPr>
                <a:spcBef>
                  <a:spcPct val="0"/>
                </a:spcBef>
                <a:buFontTx/>
                <a:buNone/>
              </a:pPr>
              <a:t>20</a:t>
            </a:fld>
            <a:endParaRPr lang="en-US" altLang="en-US" sz="1167">
              <a:solidFill>
                <a:schemeClr val="bg1"/>
              </a:solidFill>
            </a:endParaRPr>
          </a:p>
        </p:txBody>
      </p:sp>
    </p:spTree>
    <p:extLst>
      <p:ext uri="{BB962C8B-B14F-4D97-AF65-F5344CB8AC3E}">
        <p14:creationId xmlns:p14="http://schemas.microsoft.com/office/powerpoint/2010/main" val="5629103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1" descr="ScienceResearch.com sample search resul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1375834"/>
            <a:ext cx="6094678" cy="3886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3" name="Text Placeholder 2"/>
          <p:cNvSpPr>
            <a:spLocks noGrp="1"/>
          </p:cNvSpPr>
          <p:nvPr>
            <p:ph type="body" sz="half" idx="2"/>
          </p:nvPr>
        </p:nvSpPr>
        <p:spPr>
          <a:xfrm>
            <a:off x="1238250" y="855928"/>
            <a:ext cx="6787886" cy="533135"/>
          </a:xfrm>
        </p:spPr>
        <p:txBody>
          <a:bodyPr/>
          <a:lstStyle/>
          <a:p>
            <a:r>
              <a:rPr lang="en-US" altLang="en-US" sz="2583"/>
              <a:t>Select topic, such as Fluid, to narrow search.</a:t>
            </a:r>
          </a:p>
        </p:txBody>
      </p:sp>
      <p:sp>
        <p:nvSpPr>
          <p:cNvPr id="14338" name="Rectangle 1"/>
          <p:cNvSpPr>
            <a:spLocks noGrp="1" noChangeArrowheads="1"/>
          </p:cNvSpPr>
          <p:nvPr>
            <p:ph type="title"/>
          </p:nvPr>
        </p:nvSpPr>
        <p:spPr>
          <a:xfrm>
            <a:off x="1735667" y="333375"/>
            <a:ext cx="6219032" cy="579438"/>
          </a:xfrm>
        </p:spPr>
        <p:txBody>
          <a:bodyPr>
            <a:normAutofit fontScale="90000"/>
          </a:bodyPr>
          <a:lstStyle/>
          <a:p>
            <a:pPr algn="ctr">
              <a:lnSpc>
                <a:spcPct val="101000"/>
              </a:lnSpc>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3449" dirty="0">
                <a:latin typeface="Tahoma" panose="020B0604030504040204" pitchFamily="34" charset="0"/>
              </a:rPr>
              <a:t>ScienceResearch.com</a:t>
            </a:r>
          </a:p>
        </p:txBody>
      </p:sp>
    </p:spTree>
    <p:extLst>
      <p:ext uri="{BB962C8B-B14F-4D97-AF65-F5344CB8AC3E}">
        <p14:creationId xmlns:p14="http://schemas.microsoft.com/office/powerpoint/2010/main" val="3435243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1" descr="Abstract for Patent Picks: Fracking Technology article. Box around phrase: &quot;To address issues such as low well productivity and environmental impact, scientists are now investigating, and subsequently patenting, improved additives for fracking fluids and greener extraction strategie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4458" y="1221053"/>
            <a:ext cx="5658115" cy="388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38" name="Rectangle 1"/>
          <p:cNvSpPr>
            <a:spLocks noGrp="1" noChangeArrowheads="1"/>
          </p:cNvSpPr>
          <p:nvPr>
            <p:ph type="title"/>
          </p:nvPr>
        </p:nvSpPr>
        <p:spPr>
          <a:xfrm>
            <a:off x="899584" y="373063"/>
            <a:ext cx="7188729" cy="661458"/>
          </a:xfrm>
        </p:spPr>
        <p:txBody>
          <a:bodyPr/>
          <a:lstStyle/>
          <a:p>
            <a:pPr algn="ctr">
              <a:lnSpc>
                <a:spcPct val="101000"/>
              </a:lnSpc>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3449" dirty="0">
                <a:latin typeface="Tahoma" panose="020B0604030504040204" pitchFamily="34" charset="0"/>
              </a:rPr>
              <a:t>Chem. Eng. News Abstract</a:t>
            </a:r>
          </a:p>
        </p:txBody>
      </p:sp>
    </p:spTree>
    <p:extLst>
      <p:ext uri="{BB962C8B-B14F-4D97-AF65-F5344CB8AC3E}">
        <p14:creationId xmlns:p14="http://schemas.microsoft.com/office/powerpoint/2010/main" val="2161274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400969" y="232834"/>
            <a:ext cx="6477000" cy="715698"/>
          </a:xfrm>
        </p:spPr>
        <p:txBody>
          <a:bodyPr>
            <a:normAutofit fontScale="90000"/>
          </a:bodyPr>
          <a:lstStyle/>
          <a:p>
            <a:pPr algn="ctr"/>
            <a:r>
              <a:rPr lang="en-US" altLang="en-US" dirty="0"/>
              <a:t>Advanced Search </a:t>
            </a:r>
          </a:p>
        </p:txBody>
      </p:sp>
      <p:pic>
        <p:nvPicPr>
          <p:cNvPr id="55299" name="Content Placeholder 4" descr="ScienceResearch.com Advanced Search"/>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13178" y="1042458"/>
            <a:ext cx="6236229" cy="4266407"/>
          </a:xfrm>
          <a:ln>
            <a:solidFill>
              <a:schemeClr val="tx1"/>
            </a:solidFill>
            <a:miter lim="800000"/>
            <a:headEnd/>
            <a:tailEnd/>
          </a:ln>
        </p:spPr>
      </p:pic>
      <p:sp>
        <p:nvSpPr>
          <p:cNvPr id="55300"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1705EA13-15B5-41D2-8B64-EE71CD841ACD}" type="slidenum">
              <a:rPr lang="en-US" altLang="en-US" sz="1167">
                <a:solidFill>
                  <a:schemeClr val="bg1"/>
                </a:solidFill>
              </a:rPr>
              <a:pPr>
                <a:spcBef>
                  <a:spcPct val="0"/>
                </a:spcBef>
                <a:buFontTx/>
                <a:buNone/>
              </a:pPr>
              <a:t>23</a:t>
            </a:fld>
            <a:endParaRPr lang="en-US" altLang="en-US" sz="1167">
              <a:solidFill>
                <a:schemeClr val="bg1"/>
              </a:solidFill>
            </a:endParaRPr>
          </a:p>
        </p:txBody>
      </p:sp>
    </p:spTree>
    <p:extLst>
      <p:ext uri="{BB962C8B-B14F-4D97-AF65-F5344CB8AC3E}">
        <p14:creationId xmlns:p14="http://schemas.microsoft.com/office/powerpoint/2010/main" val="855360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333500" y="508000"/>
            <a:ext cx="6477000" cy="706438"/>
          </a:xfrm>
        </p:spPr>
        <p:txBody>
          <a:bodyPr>
            <a:normAutofit fontScale="90000"/>
          </a:bodyPr>
          <a:lstStyle/>
          <a:p>
            <a:pPr algn="ctr"/>
            <a:r>
              <a:rPr lang="en-US" altLang="en-US" dirty="0">
                <a:solidFill>
                  <a:schemeClr val="tx1"/>
                </a:solidFill>
              </a:rPr>
              <a:t>Objectives </a:t>
            </a:r>
          </a:p>
        </p:txBody>
      </p:sp>
      <p:sp>
        <p:nvSpPr>
          <p:cNvPr id="58371" name="Content Placeholder 2"/>
          <p:cNvSpPr>
            <a:spLocks noGrp="1"/>
          </p:cNvSpPr>
          <p:nvPr>
            <p:ph idx="1"/>
          </p:nvPr>
        </p:nvSpPr>
        <p:spPr>
          <a:xfrm>
            <a:off x="1333500" y="1370542"/>
            <a:ext cx="6477000" cy="2619375"/>
          </a:xfrm>
        </p:spPr>
        <p:txBody>
          <a:bodyPr>
            <a:normAutofit fontScale="85000" lnSpcReduction="10000"/>
          </a:bodyPr>
          <a:lstStyle/>
          <a:p>
            <a:pPr marL="0" indent="0">
              <a:buNone/>
              <a:defRPr/>
            </a:pPr>
            <a:endParaRPr lang="en-US" altLang="en-US" dirty="0"/>
          </a:p>
          <a:p>
            <a:pPr marL="0" indent="0">
              <a:buNone/>
              <a:defRPr/>
            </a:pPr>
            <a:r>
              <a:rPr lang="en-US" altLang="en-US" dirty="0"/>
              <a:t>Participants are able to:</a:t>
            </a:r>
          </a:p>
          <a:p>
            <a:pPr>
              <a:defRPr/>
            </a:pPr>
            <a:r>
              <a:rPr lang="en-US" altLang="en-US" dirty="0"/>
              <a:t>Define filter bubble and personalized search.</a:t>
            </a:r>
          </a:p>
          <a:p>
            <a:pPr>
              <a:defRPr/>
            </a:pPr>
            <a:r>
              <a:rPr lang="en-US" altLang="en-US" dirty="0"/>
              <a:t>Limit f</a:t>
            </a:r>
            <a:r>
              <a:rPr lang="en-US" dirty="0"/>
              <a:t>ilter bubble by using Google syntax and varying search tools.</a:t>
            </a:r>
            <a:endParaRPr lang="en-US" altLang="en-US" dirty="0"/>
          </a:p>
        </p:txBody>
      </p:sp>
      <p:sp>
        <p:nvSpPr>
          <p:cNvPr id="57348"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FE7CFAFD-91EB-43A0-B25B-7A07E39B76DA}" type="slidenum">
              <a:rPr lang="en-US" altLang="en-US" sz="1167">
                <a:solidFill>
                  <a:schemeClr val="bg1"/>
                </a:solidFill>
              </a:rPr>
              <a:pPr>
                <a:spcBef>
                  <a:spcPct val="0"/>
                </a:spcBef>
                <a:buFontTx/>
                <a:buNone/>
              </a:pPr>
              <a:t>24</a:t>
            </a:fld>
            <a:endParaRPr lang="en-US" altLang="en-US" sz="1167">
              <a:solidFill>
                <a:schemeClr val="bg1"/>
              </a:solidFill>
            </a:endParaRPr>
          </a:p>
        </p:txBody>
      </p:sp>
    </p:spTree>
    <p:extLst>
      <p:ext uri="{BB962C8B-B14F-4D97-AF65-F5344CB8AC3E}">
        <p14:creationId xmlns:p14="http://schemas.microsoft.com/office/powerpoint/2010/main" val="122961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0" descr="This graphic represents a shadowed silhouette of an instructor with two silhouettes of class participants. "/>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a:stretch>
            <a:fillRect/>
          </a:stretch>
        </p:blipFill>
        <p:spPr bwMode="auto">
          <a:xfrm>
            <a:off x="3675063" y="1985698"/>
            <a:ext cx="1841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3"/>
          <p:cNvSpPr>
            <a:spLocks noGrp="1" noChangeArrowheads="1"/>
          </p:cNvSpPr>
          <p:nvPr>
            <p:ph type="ctrTitle"/>
          </p:nvPr>
        </p:nvSpPr>
        <p:spPr>
          <a:xfrm>
            <a:off x="1899708" y="1345407"/>
            <a:ext cx="5461000" cy="590021"/>
          </a:xfrm>
          <a:noFill/>
        </p:spPr>
        <p:txBody>
          <a:bodyPr>
            <a:normAutofit fontScale="90000"/>
          </a:bodyPr>
          <a:lstStyle/>
          <a:p>
            <a:pPr algn="ctr" eaLnBrk="1" hangingPunct="1">
              <a:lnSpc>
                <a:spcPct val="75000"/>
              </a:lnSpc>
            </a:pPr>
            <a:r>
              <a:rPr lang="en-US" altLang="en-US" sz="5000" dirty="0"/>
              <a:t>THANK YOU</a:t>
            </a:r>
          </a:p>
        </p:txBody>
      </p:sp>
    </p:spTree>
    <p:extLst>
      <p:ext uri="{BB962C8B-B14F-4D97-AF65-F5344CB8AC3E}">
        <p14:creationId xmlns:p14="http://schemas.microsoft.com/office/powerpoint/2010/main" val="991818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4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en-US" dirty="0">
                <a:solidFill>
                  <a:schemeClr val="tx1"/>
                </a:solidFill>
              </a:rPr>
              <a:t>Objectives</a:t>
            </a:r>
          </a:p>
        </p:txBody>
      </p:sp>
      <p:sp>
        <p:nvSpPr>
          <p:cNvPr id="16387" name="Content Placeholder 2"/>
          <p:cNvSpPr>
            <a:spLocks noGrp="1"/>
          </p:cNvSpPr>
          <p:nvPr>
            <p:ph idx="1"/>
          </p:nvPr>
        </p:nvSpPr>
        <p:spPr/>
        <p:txBody>
          <a:bodyPr/>
          <a:lstStyle/>
          <a:p>
            <a:pPr marL="0" indent="0">
              <a:buNone/>
              <a:defRPr/>
            </a:pPr>
            <a:r>
              <a:rPr lang="en-US" altLang="en-US" dirty="0"/>
              <a:t>Participants will be able to:</a:t>
            </a:r>
          </a:p>
          <a:p>
            <a:pPr>
              <a:defRPr/>
            </a:pPr>
            <a:r>
              <a:rPr lang="en-US" altLang="en-US" dirty="0"/>
              <a:t>Define Filter Bubble and personalized search. </a:t>
            </a:r>
          </a:p>
          <a:p>
            <a:pPr>
              <a:defRPr/>
            </a:pPr>
            <a:r>
              <a:rPr lang="en-US" altLang="en-US" dirty="0"/>
              <a:t>Limit F</a:t>
            </a:r>
            <a:r>
              <a:rPr lang="en-US" dirty="0"/>
              <a:t>ilter Bubble by using Google syntax and varying search tools.</a:t>
            </a:r>
            <a:endParaRPr lang="en-US" altLang="en-US" dirty="0"/>
          </a:p>
        </p:txBody>
      </p:sp>
      <p:sp>
        <p:nvSpPr>
          <p:cNvPr id="16388"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B5752718-D771-4290-B7D8-86CF103AC0BD}" type="slidenum">
              <a:rPr lang="en-US" altLang="en-US" sz="1167">
                <a:solidFill>
                  <a:schemeClr val="bg1"/>
                </a:solidFill>
              </a:rPr>
              <a:pPr>
                <a:spcBef>
                  <a:spcPct val="0"/>
                </a:spcBef>
                <a:buFontTx/>
                <a:buNone/>
              </a:pPr>
              <a:t>3</a:t>
            </a:fld>
            <a:endParaRPr lang="en-US" altLang="en-US" sz="1167">
              <a:solidFill>
                <a:schemeClr val="bg1"/>
              </a:solidFill>
            </a:endParaRPr>
          </a:p>
        </p:txBody>
      </p:sp>
    </p:spTree>
    <p:extLst>
      <p:ext uri="{BB962C8B-B14F-4D97-AF65-F5344CB8AC3E}">
        <p14:creationId xmlns:p14="http://schemas.microsoft.com/office/powerpoint/2010/main" val="44166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1143000" y="519907"/>
            <a:ext cx="6856678" cy="847989"/>
          </a:xfrm>
        </p:spPr>
        <p:txBody>
          <a:bodyPr>
            <a:normAutofit fontScale="90000"/>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dirty="0">
                <a:solidFill>
                  <a:schemeClr val="tx1"/>
                </a:solidFill>
              </a:rPr>
              <a:t>What is the Filter Bubble?</a:t>
            </a:r>
          </a:p>
        </p:txBody>
      </p:sp>
      <p:sp>
        <p:nvSpPr>
          <p:cNvPr id="18435" name="Rectangle 2"/>
          <p:cNvSpPr>
            <a:spLocks noGrp="1" noChangeArrowheads="1"/>
          </p:cNvSpPr>
          <p:nvPr>
            <p:ph idx="1"/>
          </p:nvPr>
        </p:nvSpPr>
        <p:spPr>
          <a:xfrm>
            <a:off x="1143000" y="1423459"/>
            <a:ext cx="6856678" cy="3353594"/>
          </a:xfrm>
        </p:spPr>
        <p:txBody>
          <a:bodyPr vert="horz" lIns="91440" tIns="0" rIns="91440" bIns="45720" rtlCol="0">
            <a:normAutofit/>
          </a:bodyPr>
          <a:lstStyle/>
          <a:p>
            <a:r>
              <a:rPr lang="en-US" altLang="en-US" sz="2333"/>
              <a:t>Research bias occurs when search engines customize results based on past user behavior and preferences.  </a:t>
            </a:r>
          </a:p>
          <a:p>
            <a:r>
              <a:rPr lang="en-US" altLang="en-US" sz="2333"/>
              <a:t>Two people searching on the same term receive a different sequence of results.</a:t>
            </a:r>
          </a:p>
          <a:p>
            <a:r>
              <a:rPr lang="en-US" altLang="en-US" sz="2333"/>
              <a:t>From the book, “</a:t>
            </a:r>
            <a:r>
              <a:rPr lang="en-US" altLang="en-US" sz="2333" u="sng"/>
              <a:t>Filter Bubble: What the Internet is Hiding From You</a:t>
            </a:r>
            <a:r>
              <a:rPr lang="en-US" altLang="en-US" sz="2333"/>
              <a:t>”, by Eli Pariser (2011).</a:t>
            </a:r>
            <a:endParaRPr lang="en-US" altLang="en-US" sz="2000"/>
          </a:p>
        </p:txBody>
      </p:sp>
      <p:sp>
        <p:nvSpPr>
          <p:cNvPr id="18436"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9B8CFFF2-CB8A-4D2D-A7D3-66F2ABC63DEC}" type="slidenum">
              <a:rPr lang="en-US" altLang="en-US" sz="1167">
                <a:solidFill>
                  <a:schemeClr val="bg1"/>
                </a:solidFill>
              </a:rPr>
              <a:pPr>
                <a:spcBef>
                  <a:spcPct val="0"/>
                </a:spcBef>
                <a:buFontTx/>
                <a:buNone/>
              </a:pPr>
              <a:t>4</a:t>
            </a:fld>
            <a:endParaRPr lang="en-US" altLang="en-US" sz="1167">
              <a:solidFill>
                <a:schemeClr val="bg1"/>
              </a:solidFill>
            </a:endParaRPr>
          </a:p>
        </p:txBody>
      </p:sp>
    </p:spTree>
    <p:extLst>
      <p:ext uri="{BB962C8B-B14F-4D97-AF65-F5344CB8AC3E}">
        <p14:creationId xmlns:p14="http://schemas.microsoft.com/office/powerpoint/2010/main" val="31397047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973667" y="254529"/>
            <a:ext cx="7287948" cy="837407"/>
          </a:xfrm>
        </p:spPr>
        <p:txBody>
          <a:bodyPr>
            <a:noAutofit/>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sz="2800" dirty="0"/>
              <a:t>Same Google Search Query </a:t>
            </a:r>
            <a:br>
              <a:rPr lang="en-US" altLang="en-US" sz="2800" dirty="0"/>
            </a:br>
            <a:r>
              <a:rPr lang="en-US" altLang="en-US" sz="2800" dirty="0"/>
              <a:t>Different Searchers – Different Results</a:t>
            </a:r>
            <a:endParaRPr lang="en-US" altLang="en-US" sz="2800" dirty="0">
              <a:solidFill>
                <a:srgbClr val="003399"/>
              </a:solidFill>
            </a:endParaRPr>
          </a:p>
        </p:txBody>
      </p:sp>
      <p:pic>
        <p:nvPicPr>
          <p:cNvPr id="20483" name="Content Placeholder 5" descr="Sample Google Search results."/>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61521" y="1116320"/>
            <a:ext cx="3249083" cy="4266406"/>
          </a:xfrm>
          <a:ln>
            <a:solidFill>
              <a:schemeClr val="tx1"/>
            </a:solidFill>
            <a:miter lim="800000"/>
            <a:headEnd/>
            <a:tailEnd/>
          </a:ln>
        </p:spPr>
      </p:pic>
      <p:pic>
        <p:nvPicPr>
          <p:cNvPr id="20484" name="Content Placeholder 10" descr="Sample Google Search results."/>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66470" y="1116320"/>
            <a:ext cx="3260989" cy="4266406"/>
          </a:xfrm>
          <a:ln>
            <a:solidFill>
              <a:schemeClr val="tx1"/>
            </a:solidFill>
            <a:miter lim="800000"/>
            <a:headEnd/>
            <a:tailEnd/>
          </a:ln>
        </p:spPr>
      </p:pic>
      <p:sp>
        <p:nvSpPr>
          <p:cNvPr id="20485"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DB05CE66-D48A-47DB-A35F-5571BC6D5690}" type="slidenum">
              <a:rPr lang="en-US" altLang="en-US" sz="1167">
                <a:solidFill>
                  <a:schemeClr val="bg1"/>
                </a:solidFill>
              </a:rPr>
              <a:pPr>
                <a:spcBef>
                  <a:spcPct val="0"/>
                </a:spcBef>
                <a:buFontTx/>
                <a:buNone/>
              </a:pPr>
              <a:t>5</a:t>
            </a:fld>
            <a:endParaRPr lang="en-US" altLang="en-US" sz="1167">
              <a:solidFill>
                <a:schemeClr val="bg1"/>
              </a:solidFill>
            </a:endParaRPr>
          </a:p>
        </p:txBody>
      </p:sp>
    </p:spTree>
    <p:extLst>
      <p:ext uri="{BB962C8B-B14F-4D97-AF65-F5344CB8AC3E}">
        <p14:creationId xmlns:p14="http://schemas.microsoft.com/office/powerpoint/2010/main" val="27560979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957792" y="519907"/>
            <a:ext cx="7228417" cy="847989"/>
          </a:xfrm>
        </p:spPr>
        <p:txBody>
          <a:bodyPr>
            <a:normAutofit fontScale="90000"/>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dirty="0">
                <a:solidFill>
                  <a:schemeClr val="tx1"/>
                </a:solidFill>
              </a:rPr>
              <a:t>What is Personalized Search?</a:t>
            </a:r>
          </a:p>
        </p:txBody>
      </p:sp>
      <p:sp>
        <p:nvSpPr>
          <p:cNvPr id="22531" name="Rectangle 2"/>
          <p:cNvSpPr>
            <a:spLocks noGrp="1" noChangeArrowheads="1"/>
          </p:cNvSpPr>
          <p:nvPr>
            <p:ph idx="1"/>
          </p:nvPr>
        </p:nvSpPr>
        <p:spPr>
          <a:xfrm>
            <a:off x="1143000" y="1423459"/>
            <a:ext cx="6856678" cy="3353594"/>
          </a:xfrm>
        </p:spPr>
        <p:txBody>
          <a:bodyPr vert="horz" lIns="91440" tIns="0" rIns="91440" bIns="45720" rtlCol="0">
            <a:normAutofit/>
          </a:bodyPr>
          <a:lstStyle/>
          <a:p>
            <a:pPr marL="337331" indent="-252667">
              <a:lnSpc>
                <a:spcPct val="101000"/>
              </a:lnSpc>
              <a:buSzPct val="45000"/>
              <a:buFont typeface="Wingdings" panose="05000000000000000000" pitchFamily="2" charset="2"/>
              <a:buChar char=""/>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sz="2333">
                <a:latin typeface="Tahoma" panose="020B0604030504040204" pitchFamily="34" charset="0"/>
              </a:rPr>
              <a:t>The term, filter bubble, is associated with personalized search, a Google feature which tailors results for each user. </a:t>
            </a:r>
          </a:p>
          <a:p>
            <a:pPr marL="337331" indent="-252667">
              <a:lnSpc>
                <a:spcPct val="101000"/>
              </a:lnSpc>
              <a:buSzPct val="45000"/>
              <a:buFont typeface="Wingdings" panose="05000000000000000000" pitchFamily="2" charset="2"/>
              <a:buChar char=""/>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sz="2333">
                <a:latin typeface="Tahoma" panose="020B0604030504040204" pitchFamily="34" charset="0"/>
              </a:rPr>
              <a:t>When a search is run in Google, an algorithm compares available search results with results clicked on in the past, enabled by cookies planted on the browser.</a:t>
            </a:r>
          </a:p>
        </p:txBody>
      </p:sp>
      <p:sp>
        <p:nvSpPr>
          <p:cNvPr id="22532"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B677450C-FB79-4DEA-A75B-F165063B8F79}" type="slidenum">
              <a:rPr lang="en-US" altLang="en-US" sz="1167">
                <a:solidFill>
                  <a:schemeClr val="bg1"/>
                </a:solidFill>
              </a:rPr>
              <a:pPr>
                <a:spcBef>
                  <a:spcPct val="0"/>
                </a:spcBef>
                <a:buFontTx/>
                <a:buNone/>
              </a:pPr>
              <a:t>6</a:t>
            </a:fld>
            <a:endParaRPr lang="en-US" altLang="en-US" sz="1167">
              <a:solidFill>
                <a:schemeClr val="bg1"/>
              </a:solidFill>
            </a:endParaRPr>
          </a:p>
        </p:txBody>
      </p:sp>
    </p:spTree>
    <p:extLst>
      <p:ext uri="{BB962C8B-B14F-4D97-AF65-F5344CB8AC3E}">
        <p14:creationId xmlns:p14="http://schemas.microsoft.com/office/powerpoint/2010/main" val="25503502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957792" y="519907"/>
            <a:ext cx="7228417" cy="847989"/>
          </a:xfrm>
        </p:spPr>
        <p:txBody>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dirty="0">
                <a:solidFill>
                  <a:srgbClr val="0000CC"/>
                </a:solidFill>
              </a:rPr>
              <a:t> </a:t>
            </a:r>
            <a:r>
              <a:rPr lang="en-US" altLang="en-US" sz="2667" dirty="0"/>
              <a:t>User Behavior Assessed by Google</a:t>
            </a:r>
          </a:p>
        </p:txBody>
      </p:sp>
      <p:sp>
        <p:nvSpPr>
          <p:cNvPr id="24579" name="Rectangle 2"/>
          <p:cNvSpPr>
            <a:spLocks noGrp="1" noChangeArrowheads="1"/>
          </p:cNvSpPr>
          <p:nvPr>
            <p:ph idx="1"/>
          </p:nvPr>
        </p:nvSpPr>
        <p:spPr>
          <a:xfrm>
            <a:off x="1143000" y="1423458"/>
            <a:ext cx="6856678" cy="3561292"/>
          </a:xfrm>
        </p:spPr>
        <p:txBody>
          <a:bodyPr vert="horz" lIns="91440" tIns="0" rIns="91440" bIns="45720" rtlCol="0">
            <a:normAutofit/>
          </a:bodyPr>
          <a:lstStyle/>
          <a:p>
            <a:pPr marL="0" indent="0">
              <a:buNone/>
            </a:pPr>
            <a:r>
              <a:rPr lang="en-US" altLang="en-US" sz="2000" dirty="0"/>
              <a:t>Google weighs “User Behavior” in its algorithm</a:t>
            </a:r>
          </a:p>
          <a:p>
            <a:pPr marL="0" indent="0">
              <a:buNone/>
            </a:pPr>
            <a:r>
              <a:rPr lang="en-US" altLang="en-US" sz="1667" dirty="0"/>
              <a:t>	- browsing history</a:t>
            </a:r>
          </a:p>
          <a:p>
            <a:pPr marL="0" indent="0">
              <a:buNone/>
            </a:pPr>
            <a:r>
              <a:rPr lang="en-US" altLang="en-US" sz="1667" dirty="0"/>
              <a:t>	- clicked ads</a:t>
            </a:r>
          </a:p>
          <a:p>
            <a:pPr marL="0" indent="0">
              <a:buNone/>
            </a:pPr>
            <a:r>
              <a:rPr lang="en-US" altLang="en-US" sz="1667" dirty="0"/>
              <a:t>	- Gmail emails</a:t>
            </a:r>
          </a:p>
          <a:p>
            <a:pPr marL="0" indent="0">
              <a:buNone/>
            </a:pPr>
            <a:r>
              <a:rPr lang="en-US" altLang="en-US" sz="1667" dirty="0"/>
              <a:t>	- Google+ friends choices</a:t>
            </a:r>
          </a:p>
          <a:p>
            <a:pPr marL="0" indent="0">
              <a:buNone/>
            </a:pPr>
            <a:r>
              <a:rPr lang="en-US" altLang="en-US" sz="1667" dirty="0"/>
              <a:t>	- Viewed content in other Google properties, e.g. YouTube. </a:t>
            </a:r>
          </a:p>
          <a:p>
            <a:pPr marL="0" indent="0">
              <a:buNone/>
            </a:pPr>
            <a:endParaRPr lang="en-US" altLang="en-US" sz="1500" dirty="0"/>
          </a:p>
          <a:p>
            <a:pPr marL="0" indent="0">
              <a:spcBef>
                <a:spcPct val="0"/>
              </a:spcBef>
              <a:buNone/>
            </a:pPr>
            <a:r>
              <a:rPr lang="en-US" altLang="en-US" sz="2000" dirty="0"/>
              <a:t>Once a User is signed out of Google, the algorithm may use location and device information.</a:t>
            </a:r>
          </a:p>
          <a:p>
            <a:pPr marL="0" indent="0">
              <a:spcBef>
                <a:spcPts val="396"/>
              </a:spcBef>
              <a:buNone/>
            </a:pPr>
            <a:r>
              <a:rPr lang="en-US" altLang="en-US" sz="1667" dirty="0"/>
              <a:t>	- Country, Language and City </a:t>
            </a:r>
          </a:p>
          <a:p>
            <a:pPr marL="0" indent="0">
              <a:spcBef>
                <a:spcPts val="396"/>
              </a:spcBef>
              <a:buNone/>
            </a:pPr>
            <a:r>
              <a:rPr lang="en-US" altLang="en-US" sz="1667" dirty="0"/>
              <a:t>	- Device plus Operating System and Browser </a:t>
            </a:r>
          </a:p>
        </p:txBody>
      </p:sp>
      <p:sp>
        <p:nvSpPr>
          <p:cNvPr id="24580"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A5B676D8-14AD-4568-BD0F-5F628110F631}" type="slidenum">
              <a:rPr lang="en-US" altLang="en-US" sz="1167">
                <a:solidFill>
                  <a:schemeClr val="bg1"/>
                </a:solidFill>
              </a:rPr>
              <a:pPr>
                <a:spcBef>
                  <a:spcPct val="0"/>
                </a:spcBef>
                <a:buFontTx/>
                <a:buNone/>
              </a:pPr>
              <a:t>7</a:t>
            </a:fld>
            <a:endParaRPr lang="en-US" altLang="en-US" sz="1167">
              <a:solidFill>
                <a:schemeClr val="bg1"/>
              </a:solidFill>
            </a:endParaRPr>
          </a:p>
        </p:txBody>
      </p:sp>
    </p:spTree>
    <p:extLst>
      <p:ext uri="{BB962C8B-B14F-4D97-AF65-F5344CB8AC3E}">
        <p14:creationId xmlns:p14="http://schemas.microsoft.com/office/powerpoint/2010/main" val="12718846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961761" y="519907"/>
            <a:ext cx="7188729" cy="847989"/>
          </a:xfrm>
        </p:spPr>
        <p:txBody>
          <a:bodyPr/>
          <a:lstStyle/>
          <a:p>
            <a:pPr algn="ctr">
              <a:lnSpc>
                <a:spcPct val="101000"/>
              </a:lnSpc>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3449" dirty="0"/>
              <a:t>Filter Bubble and Research</a:t>
            </a:r>
          </a:p>
        </p:txBody>
      </p:sp>
      <p:sp>
        <p:nvSpPr>
          <p:cNvPr id="14339" name="Rectangle 2"/>
          <p:cNvSpPr>
            <a:spLocks noGrp="1" noChangeArrowheads="1"/>
          </p:cNvSpPr>
          <p:nvPr>
            <p:ph idx="1"/>
          </p:nvPr>
        </p:nvSpPr>
        <p:spPr>
          <a:xfrm>
            <a:off x="1143000" y="1363928"/>
            <a:ext cx="6856678" cy="3352271"/>
          </a:xfrm>
        </p:spPr>
        <p:txBody>
          <a:bodyPr vert="horz" lIns="91440" tIns="0" rIns="91440" bIns="45720" rtlCol="0">
            <a:normAutofit/>
          </a:bodyPr>
          <a:lstStyle/>
          <a:p>
            <a:pPr marL="338481" indent="-253862">
              <a:lnSpc>
                <a:spcPct val="101000"/>
              </a:lnSpc>
              <a:buSzPct val="45000"/>
              <a:buFont typeface="Wingdings" panose="05000000000000000000" pitchFamily="2" charset="2"/>
              <a:buChar char=""/>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2665" dirty="0">
                <a:latin typeface="Tahoma" panose="020B0604030504040204" pitchFamily="34" charset="0"/>
              </a:rPr>
              <a:t>While Personalized Search can help with shopping and localized search purposes, it can lead to results which are incomplete or skewed.</a:t>
            </a:r>
          </a:p>
          <a:p>
            <a:pPr marL="338481" indent="-253862">
              <a:lnSpc>
                <a:spcPct val="101000"/>
              </a:lnSpc>
              <a:buSzPct val="45000"/>
              <a:buFont typeface="Wingdings" panose="05000000000000000000" pitchFamily="2" charset="2"/>
              <a:buChar char=""/>
              <a:tabLst>
                <a:tab pos="567455" algn="l"/>
                <a:tab pos="1134909" algn="l"/>
                <a:tab pos="1702364" algn="l"/>
                <a:tab pos="2269818" algn="l"/>
                <a:tab pos="2837273" algn="l"/>
                <a:tab pos="3404727" algn="l"/>
                <a:tab pos="3972182" algn="l"/>
                <a:tab pos="4539637" algn="l"/>
                <a:tab pos="5107092" algn="l"/>
                <a:tab pos="5674546" algn="l"/>
                <a:tab pos="6242000" algn="l"/>
                <a:tab pos="6809455" algn="l"/>
              </a:tabLst>
              <a:defRPr/>
            </a:pPr>
            <a:r>
              <a:rPr lang="en-US" altLang="en-US" sz="2665" dirty="0">
                <a:latin typeface="Tahoma" panose="020B0604030504040204" pitchFamily="34" charset="0"/>
              </a:rPr>
              <a:t>For rigorous research, it is important to get out of the filter bubble as much as possible.</a:t>
            </a:r>
          </a:p>
        </p:txBody>
      </p:sp>
      <p:sp>
        <p:nvSpPr>
          <p:cNvPr id="26628"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BE49A513-A1EA-439A-BDFE-012266EFD725}" type="slidenum">
              <a:rPr lang="en-US" altLang="en-US" sz="1167">
                <a:solidFill>
                  <a:schemeClr val="bg1"/>
                </a:solidFill>
              </a:rPr>
              <a:pPr>
                <a:spcBef>
                  <a:spcPct val="0"/>
                </a:spcBef>
                <a:buFontTx/>
                <a:buNone/>
              </a:pPr>
              <a:t>8</a:t>
            </a:fld>
            <a:endParaRPr lang="en-US" altLang="en-US" sz="1167">
              <a:solidFill>
                <a:schemeClr val="bg1"/>
              </a:solidFill>
            </a:endParaRPr>
          </a:p>
        </p:txBody>
      </p:sp>
    </p:spTree>
    <p:extLst>
      <p:ext uri="{BB962C8B-B14F-4D97-AF65-F5344CB8AC3E}">
        <p14:creationId xmlns:p14="http://schemas.microsoft.com/office/powerpoint/2010/main" val="16082032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957792" y="519907"/>
            <a:ext cx="7228417" cy="847989"/>
          </a:xfrm>
        </p:spPr>
        <p:txBody>
          <a:bodyPr/>
          <a:lstStyle/>
          <a:p>
            <a:pPr algn="ctr">
              <a:lnSpc>
                <a:spcPct val="101000"/>
              </a:lnSpc>
              <a:tabLst>
                <a:tab pos="566186" algn="l"/>
                <a:tab pos="1133695" algn="l"/>
                <a:tab pos="1701203" algn="l"/>
                <a:tab pos="2268712" algn="l"/>
                <a:tab pos="2836220" algn="l"/>
                <a:tab pos="3403729" algn="l"/>
                <a:tab pos="3971237" algn="l"/>
                <a:tab pos="4538746" algn="l"/>
                <a:tab pos="5106254" algn="l"/>
                <a:tab pos="5673763" algn="l"/>
                <a:tab pos="6241271" algn="l"/>
                <a:tab pos="6808780" algn="l"/>
              </a:tabLst>
            </a:pPr>
            <a:r>
              <a:rPr lang="en-US" altLang="en-US" dirty="0">
                <a:solidFill>
                  <a:srgbClr val="0000CC"/>
                </a:solidFill>
              </a:rPr>
              <a:t> </a:t>
            </a:r>
            <a:r>
              <a:rPr lang="en-US" altLang="en-US" sz="2667" dirty="0"/>
              <a:t>User Behavior Assessed by Google </a:t>
            </a:r>
          </a:p>
        </p:txBody>
      </p:sp>
      <p:sp>
        <p:nvSpPr>
          <p:cNvPr id="24579" name="Rectangle 2"/>
          <p:cNvSpPr>
            <a:spLocks noGrp="1" noChangeArrowheads="1"/>
          </p:cNvSpPr>
          <p:nvPr>
            <p:ph idx="1"/>
          </p:nvPr>
        </p:nvSpPr>
        <p:spPr>
          <a:xfrm>
            <a:off x="1143000" y="1423458"/>
            <a:ext cx="6856678" cy="3561292"/>
          </a:xfrm>
        </p:spPr>
        <p:txBody>
          <a:bodyPr vert="horz" lIns="91440" tIns="0" rIns="91440" bIns="45720" rtlCol="0">
            <a:normAutofit/>
          </a:bodyPr>
          <a:lstStyle/>
          <a:p>
            <a:pPr marL="0" indent="0">
              <a:buNone/>
            </a:pPr>
            <a:r>
              <a:rPr lang="en-US" altLang="en-US" sz="2000"/>
              <a:t>Google weighs “User Behavior” in its algorithm</a:t>
            </a:r>
          </a:p>
          <a:p>
            <a:pPr marL="0" indent="0">
              <a:buNone/>
            </a:pPr>
            <a:r>
              <a:rPr lang="en-US" altLang="en-US" sz="1667"/>
              <a:t>	- browsing history</a:t>
            </a:r>
          </a:p>
          <a:p>
            <a:pPr marL="0" indent="0">
              <a:buNone/>
            </a:pPr>
            <a:r>
              <a:rPr lang="en-US" altLang="en-US" sz="1667"/>
              <a:t>	- clicked ads</a:t>
            </a:r>
          </a:p>
          <a:p>
            <a:pPr marL="0" indent="0">
              <a:buNone/>
            </a:pPr>
            <a:r>
              <a:rPr lang="en-US" altLang="en-US" sz="1667"/>
              <a:t>	- Gmail emails</a:t>
            </a:r>
          </a:p>
          <a:p>
            <a:pPr marL="0" indent="0">
              <a:buNone/>
            </a:pPr>
            <a:r>
              <a:rPr lang="en-US" altLang="en-US" sz="1667"/>
              <a:t>	- Google+ friends choices</a:t>
            </a:r>
          </a:p>
          <a:p>
            <a:pPr marL="0" indent="0">
              <a:buNone/>
            </a:pPr>
            <a:r>
              <a:rPr lang="en-US" altLang="en-US" sz="1667"/>
              <a:t>	- Viewed content in other Google properties, e.g. YouTube. </a:t>
            </a:r>
          </a:p>
          <a:p>
            <a:pPr marL="0" indent="0">
              <a:buNone/>
            </a:pPr>
            <a:endParaRPr lang="en-US" altLang="en-US" sz="1500"/>
          </a:p>
          <a:p>
            <a:pPr marL="0" indent="0">
              <a:spcBef>
                <a:spcPct val="0"/>
              </a:spcBef>
              <a:buNone/>
            </a:pPr>
            <a:r>
              <a:rPr lang="en-US" altLang="en-US" sz="2000"/>
              <a:t>Once a User is signed out of Google, the algorithm may use location and device information.</a:t>
            </a:r>
          </a:p>
          <a:p>
            <a:pPr marL="0" indent="0">
              <a:spcBef>
                <a:spcPts val="396"/>
              </a:spcBef>
              <a:buNone/>
            </a:pPr>
            <a:r>
              <a:rPr lang="en-US" altLang="en-US" sz="1667"/>
              <a:t>	- Country, Language and City </a:t>
            </a:r>
          </a:p>
          <a:p>
            <a:pPr marL="0" indent="0">
              <a:spcBef>
                <a:spcPts val="396"/>
              </a:spcBef>
              <a:buNone/>
            </a:pPr>
            <a:r>
              <a:rPr lang="en-US" altLang="en-US" sz="1667"/>
              <a:t>	- Device plus Operating System and Browser </a:t>
            </a:r>
          </a:p>
        </p:txBody>
      </p:sp>
      <p:sp>
        <p:nvSpPr>
          <p:cNvPr id="24580" name="Slide Number Placeholder 1"/>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A5B676D8-14AD-4568-BD0F-5F628110F631}" type="slidenum">
              <a:rPr lang="en-US" altLang="en-US" sz="1167">
                <a:solidFill>
                  <a:schemeClr val="bg1"/>
                </a:solidFill>
              </a:rPr>
              <a:pPr>
                <a:spcBef>
                  <a:spcPct val="0"/>
                </a:spcBef>
                <a:buFontTx/>
                <a:buNone/>
              </a:pPr>
              <a:t>9</a:t>
            </a:fld>
            <a:endParaRPr lang="en-US" altLang="en-US" sz="1167">
              <a:solidFill>
                <a:schemeClr val="bg1"/>
              </a:solidFill>
            </a:endParaRPr>
          </a:p>
        </p:txBody>
      </p:sp>
    </p:spTree>
    <p:extLst>
      <p:ext uri="{BB962C8B-B14F-4D97-AF65-F5344CB8AC3E}">
        <p14:creationId xmlns:p14="http://schemas.microsoft.com/office/powerpoint/2010/main" val="21416556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and master green">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with footer [Read-Only]" id="{014D2A8A-FD3F-4E88-BAFC-BF1568DC89BF}" vid="{9FBE6C15-FD20-4CA5-AEDD-752A805A4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GoogleFilterBubble_Cuchira_OCC_1_31_17</Template>
  <TotalTime>28</TotalTime>
  <Words>1384</Words>
  <Application>Microsoft Office PowerPoint</Application>
  <PresentationFormat>On-screen Show (16:10)</PresentationFormat>
  <Paragraphs>174</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Microsoft YaHei</vt:lpstr>
      <vt:lpstr>Arial</vt:lpstr>
      <vt:lpstr>Segoe UI</vt:lpstr>
      <vt:lpstr>Segoe UI Semibold</vt:lpstr>
      <vt:lpstr>Tahoma</vt:lpstr>
      <vt:lpstr>Times New Roman</vt:lpstr>
      <vt:lpstr>Wingdings</vt:lpstr>
      <vt:lpstr>Brand master green</vt:lpstr>
      <vt:lpstr>PowerPoint Presentation</vt:lpstr>
      <vt:lpstr>How to Pop Google's Filter Bubble </vt:lpstr>
      <vt:lpstr>Objectives</vt:lpstr>
      <vt:lpstr>What is the Filter Bubble?</vt:lpstr>
      <vt:lpstr>Same Google Search Query  Different Searchers – Different Results</vt:lpstr>
      <vt:lpstr>What is Personalized Search?</vt:lpstr>
      <vt:lpstr> User Behavior Assessed by Google</vt:lpstr>
      <vt:lpstr>Filter Bubble and Research</vt:lpstr>
      <vt:lpstr> User Behavior Assessed by Google </vt:lpstr>
      <vt:lpstr>Popping the Filter Bubble </vt:lpstr>
      <vt:lpstr>Example PreGrant Publication</vt:lpstr>
      <vt:lpstr>Google Syntax</vt:lpstr>
      <vt:lpstr>NIST website  (http://nist.gov) </vt:lpstr>
      <vt:lpstr>NIST Site Search</vt:lpstr>
      <vt:lpstr> Search Result of Interest</vt:lpstr>
      <vt:lpstr>Standards in Trade (SIT) China Brownfields Remediation Workshop</vt:lpstr>
      <vt:lpstr> Google Scholar</vt:lpstr>
      <vt:lpstr>Google Scholar Search Query Different Searchers – Identical Results</vt:lpstr>
      <vt:lpstr>ScienceResearch.com  (non-Google)</vt:lpstr>
      <vt:lpstr>ScienceResearch.com  Search Query</vt:lpstr>
      <vt:lpstr>ScienceResearch.com</vt:lpstr>
      <vt:lpstr>Chem. Eng. News Abstract</vt:lpstr>
      <vt:lpstr>Advanced Search </vt:lpstr>
      <vt:lpstr>Objectives </vt:lpstr>
      <vt:lpstr>THANK YOU</vt:lpstr>
      <vt:lpstr>PowerPoint Presentation</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 Mary</dc:creator>
  <cp:lastModifiedBy>Pande, Suchira (NIH/NHLBI) [V]</cp:lastModifiedBy>
  <cp:revision>4</cp:revision>
  <cp:lastPrinted>2017-05-03T17:38:29Z</cp:lastPrinted>
  <dcterms:created xsi:type="dcterms:W3CDTF">2017-02-01T21:00:35Z</dcterms:created>
  <dcterms:modified xsi:type="dcterms:W3CDTF">2017-06-20T18:16:35Z</dcterms:modified>
</cp:coreProperties>
</file>